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258" r:id="rId4"/>
    <p:sldId id="260" r:id="rId5"/>
    <p:sldId id="259" r:id="rId6"/>
    <p:sldId id="273" r:id="rId7"/>
    <p:sldId id="277" r:id="rId8"/>
    <p:sldId id="278" r:id="rId9"/>
    <p:sldId id="265" r:id="rId10"/>
    <p:sldId id="262" r:id="rId11"/>
    <p:sldId id="274" r:id="rId12"/>
    <p:sldId id="263" r:id="rId13"/>
    <p:sldId id="275" r:id="rId14"/>
    <p:sldId id="291" r:id="rId15"/>
    <p:sldId id="266" r:id="rId16"/>
    <p:sldId id="267" r:id="rId17"/>
    <p:sldId id="282" r:id="rId18"/>
    <p:sldId id="268" r:id="rId19"/>
    <p:sldId id="283" r:id="rId20"/>
    <p:sldId id="284" r:id="rId21"/>
    <p:sldId id="269" r:id="rId22"/>
    <p:sldId id="286" r:id="rId23"/>
    <p:sldId id="270" r:id="rId24"/>
    <p:sldId id="290" r:id="rId25"/>
    <p:sldId id="276" r:id="rId26"/>
    <p:sldId id="288" r:id="rId27"/>
    <p:sldId id="292" r:id="rId28"/>
    <p:sldId id="280" r:id="rId29"/>
    <p:sldId id="293" r:id="rId30"/>
    <p:sldId id="294" r:id="rId31"/>
    <p:sldId id="295" r:id="rId32"/>
    <p:sldId id="279"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eorgia" pitchFamily="18" charset="0"/>
        <a:ea typeface="+mn-ea"/>
        <a:cs typeface="Arial" charset="0"/>
      </a:defRPr>
    </a:lvl1pPr>
    <a:lvl2pPr marL="457200" algn="l" rtl="0" fontAlgn="base">
      <a:spcBef>
        <a:spcPct val="0"/>
      </a:spcBef>
      <a:spcAft>
        <a:spcPct val="0"/>
      </a:spcAft>
      <a:defRPr kern="1200">
        <a:solidFill>
          <a:schemeClr val="tx1"/>
        </a:solidFill>
        <a:latin typeface="Georgia" pitchFamily="18" charset="0"/>
        <a:ea typeface="+mn-ea"/>
        <a:cs typeface="Arial" charset="0"/>
      </a:defRPr>
    </a:lvl2pPr>
    <a:lvl3pPr marL="914400" algn="l" rtl="0" fontAlgn="base">
      <a:spcBef>
        <a:spcPct val="0"/>
      </a:spcBef>
      <a:spcAft>
        <a:spcPct val="0"/>
      </a:spcAft>
      <a:defRPr kern="1200">
        <a:solidFill>
          <a:schemeClr val="tx1"/>
        </a:solidFill>
        <a:latin typeface="Georgia" pitchFamily="18" charset="0"/>
        <a:ea typeface="+mn-ea"/>
        <a:cs typeface="Arial" charset="0"/>
      </a:defRPr>
    </a:lvl3pPr>
    <a:lvl4pPr marL="1371600" algn="l" rtl="0" fontAlgn="base">
      <a:spcBef>
        <a:spcPct val="0"/>
      </a:spcBef>
      <a:spcAft>
        <a:spcPct val="0"/>
      </a:spcAft>
      <a:defRPr kern="1200">
        <a:solidFill>
          <a:schemeClr val="tx1"/>
        </a:solidFill>
        <a:latin typeface="Georgia" pitchFamily="18" charset="0"/>
        <a:ea typeface="+mn-ea"/>
        <a:cs typeface="Arial" charset="0"/>
      </a:defRPr>
    </a:lvl4pPr>
    <a:lvl5pPr marL="1828800" algn="l" rtl="0" fontAlgn="base">
      <a:spcBef>
        <a:spcPct val="0"/>
      </a:spcBef>
      <a:spcAft>
        <a:spcPct val="0"/>
      </a:spcAft>
      <a:defRPr kern="1200">
        <a:solidFill>
          <a:schemeClr val="tx1"/>
        </a:solidFill>
        <a:latin typeface="Georgia" pitchFamily="18" charset="0"/>
        <a:ea typeface="+mn-ea"/>
        <a:cs typeface="Arial" charset="0"/>
      </a:defRPr>
    </a:lvl5pPr>
    <a:lvl6pPr marL="2286000" algn="l" defTabSz="914400" rtl="0" eaLnBrk="1" latinLnBrk="0" hangingPunct="1">
      <a:defRPr kern="1200">
        <a:solidFill>
          <a:schemeClr val="tx1"/>
        </a:solidFill>
        <a:latin typeface="Georgia" pitchFamily="18" charset="0"/>
        <a:ea typeface="+mn-ea"/>
        <a:cs typeface="Arial" charset="0"/>
      </a:defRPr>
    </a:lvl6pPr>
    <a:lvl7pPr marL="2743200" algn="l" defTabSz="914400" rtl="0" eaLnBrk="1" latinLnBrk="0" hangingPunct="1">
      <a:defRPr kern="1200">
        <a:solidFill>
          <a:schemeClr val="tx1"/>
        </a:solidFill>
        <a:latin typeface="Georgia" pitchFamily="18" charset="0"/>
        <a:ea typeface="+mn-ea"/>
        <a:cs typeface="Arial" charset="0"/>
      </a:defRPr>
    </a:lvl7pPr>
    <a:lvl8pPr marL="3200400" algn="l" defTabSz="914400" rtl="0" eaLnBrk="1" latinLnBrk="0" hangingPunct="1">
      <a:defRPr kern="1200">
        <a:solidFill>
          <a:schemeClr val="tx1"/>
        </a:solidFill>
        <a:latin typeface="Georgia" pitchFamily="18" charset="0"/>
        <a:ea typeface="+mn-ea"/>
        <a:cs typeface="Arial" charset="0"/>
      </a:defRPr>
    </a:lvl8pPr>
    <a:lvl9pPr marL="3657600" algn="l" defTabSz="914400" rtl="0" eaLnBrk="1" latinLnBrk="0" hangingPunct="1">
      <a:defRPr kern="1200">
        <a:solidFill>
          <a:schemeClr val="tx1"/>
        </a:solidFill>
        <a:latin typeface="Georgia"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FF00"/>
    <a:srgbClr val="66FFFF"/>
    <a:srgbClr val="FFCC00"/>
    <a:srgbClr val="FF0000"/>
    <a:srgbClr val="5F5F5F"/>
    <a:srgbClr val="666633"/>
    <a:srgbClr val="3366FF"/>
    <a:srgbClr val="33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777" autoAdjust="0"/>
    <p:restoredTop sz="92160" autoAdjust="0"/>
  </p:normalViewPr>
  <p:slideViewPr>
    <p:cSldViewPr>
      <p:cViewPr>
        <p:scale>
          <a:sx n="75" d="100"/>
          <a:sy n="75" d="100"/>
        </p:scale>
        <p:origin x="9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E429AC5-6955-4C8E-AB41-44443C031639}" type="datetimeFigureOut">
              <a:rPr lang="en-US"/>
              <a:pPr>
                <a:defRPr/>
              </a:pPr>
              <a:t>3/29/2011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78DBD86-7D1C-486E-A6AF-941A748C3E5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3943F60-62F3-476C-9E92-52B53ACC0D8A}"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0697CD6-8062-4FB7-96A9-E760A31D15DF}"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F703E8-4034-403D-8448-7C68C63D581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BD63DC4-B5A3-498D-8616-737B648FB1D8}"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9A891A-E6FB-490C-B4B4-C5F25092904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7272D1-3992-41F1-B06B-079321801286}"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6D1C7B-CE50-4A1D-952A-A95F3218408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DEDC8BF-D6D5-43FE-BBB4-579AE1333782}"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56F348-D475-42DF-A7A4-901205FD6FA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D92809-24C2-4788-871A-90FB9128118D}"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112EF6-C9B1-4739-B395-DBDEC34D26B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17D3E5-2305-4178-8C32-B2352FE25765}"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FABBC44-61B1-490B-A533-9AE9D6EEE49E}"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9A0493D-575D-4AD7-9677-F5D9D9B48238}" type="datetimeFigureOut">
              <a:rPr lang="en-US"/>
              <a:pPr>
                <a:defRPr/>
              </a:pPr>
              <a:t>3/29/2011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ED1134-8BAF-48EA-8EE8-CD79B64B815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D8D7B8B-E9A0-4700-AA5A-C3AC49B6F743}" type="datetimeFigureOut">
              <a:rPr lang="en-US"/>
              <a:pPr>
                <a:defRPr/>
              </a:pPr>
              <a:t>3/29/2011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8EC3EA1-D12D-4921-A6FB-4D646909F980}"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7288689-7C9B-45E0-B90C-459769A6DADD}" type="datetimeFigureOut">
              <a:rPr lang="en-US"/>
              <a:pPr>
                <a:defRPr/>
              </a:pPr>
              <a:t>3/29/2011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8688E23-2179-464A-A086-1FD0E88285F9}"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9CABBA4-EA20-498E-8B5A-610D2BD3F686}" type="datetimeFigureOut">
              <a:rPr lang="en-US"/>
              <a:pPr>
                <a:defRPr/>
              </a:pPr>
              <a:t>3/29/2011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070237A-4794-4C69-AEB2-B00E337C00F8}"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914E02-60D1-4033-97B8-30593970112A}" type="datetimeFigureOut">
              <a:rPr lang="en-US"/>
              <a:pPr>
                <a:defRPr/>
              </a:pPr>
              <a:t>3/29/2011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BFB3ED-99A4-4D4C-BD03-670D8137E9E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29A36AF-A221-46C6-8837-A5BBBA7FDE01}"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F94A20-0FCF-461C-B6FC-A399F911E08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1955524-AE33-485F-8418-38A014480E74}" type="datetimeFigureOut">
              <a:rPr lang="en-US"/>
              <a:pPr>
                <a:defRPr/>
              </a:pPr>
              <a:t>3/29/2011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F1BEFD-36C8-4288-918B-D71E9DAD0D35}"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97BB6F-4492-45A5-9812-E5B1B0BFFFA3}"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76C719-226D-47BD-80E3-05B830A05232}"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EDC271-092B-41BA-A7E6-995ED024F2C8}"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D9702B-0308-4A94-A71B-9B6BA3A2446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ECBEFC-EDD9-4E99-93FB-12F7A4342CED}" type="datetimeFigureOut">
              <a:rPr lang="en-US"/>
              <a:pPr>
                <a:defRPr/>
              </a:pPr>
              <a:t>3/29/2011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EC94D3-A31A-4C09-B319-107693FD47E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8B0295-FCC9-44DE-9912-02D92E247102}" type="datetimeFigureOut">
              <a:rPr lang="en-US"/>
              <a:pPr>
                <a:defRPr/>
              </a:pPr>
              <a:t>3/29/2011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6206423-8D04-46E2-AEEF-309F9F80201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31F9CA3-5000-44C3-999E-4F8E39E52629}" type="datetimeFigureOut">
              <a:rPr lang="en-US"/>
              <a:pPr>
                <a:defRPr/>
              </a:pPr>
              <a:t>3/29/2011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AA4AF8A-5863-40EA-9B0F-A8F47AA154F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C3E3A06-4280-4268-99F0-AFFB3305A510}" type="datetimeFigureOut">
              <a:rPr lang="en-US"/>
              <a:pPr>
                <a:defRPr/>
              </a:pPr>
              <a:t>3/29/2011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A3C7FFD-2641-41C9-BB3B-39533F2059E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A378142-EB2B-42F8-B02D-5723CAD4A7B0}" type="datetimeFigureOut">
              <a:rPr lang="en-US"/>
              <a:pPr>
                <a:defRPr/>
              </a:pPr>
              <a:t>3/29/2011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2F1A086-9211-408E-9D26-81A46C5B27A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1F91E10-6719-4194-840E-90F3905E6818}" type="datetimeFigureOut">
              <a:rPr lang="en-US"/>
              <a:pPr>
                <a:defRPr/>
              </a:pPr>
              <a:t>3/29/2011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33A9D6-6D38-411D-BB2A-A6A3E2D9246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527CB17-A0FD-4BF7-8C4D-546157ADC16B}" type="datetimeFigureOut">
              <a:rPr lang="en-US"/>
              <a:pPr>
                <a:defRPr/>
              </a:pPr>
              <a:t>3/29/2011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463EEB-F44B-474B-814E-B46EBE83B59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5361C95-EFA8-44D1-8775-0110CBB76FC4}" type="datetimeFigureOut">
              <a:rPr lang="en-US"/>
              <a:pPr>
                <a:defRPr/>
              </a:pPr>
              <a:t>3/29/2011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2382522-3ED9-49AE-9E41-B16E184D657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87C8473E-421B-4B79-B1AD-D4F9335C9DB0}" type="datetimeFigureOut">
              <a:rPr lang="en-US"/>
              <a:pPr>
                <a:defRPr/>
              </a:pPr>
              <a:t>3/29/2011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80E5D8A2-63A6-4A5D-8582-95F5AE2296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file:///C:\Users\Dad\Desktop\death_awaits.au" TargetMode="External"/><Relationship Id="rId5" Type="http://schemas.openxmlformats.org/officeDocument/2006/relationships/image" Target="../media/image13.pn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audio" Target="file:///C:\Users\Dad\Desktop\auto_gun.mp3" TargetMode="Externa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masonicsourcebook.com/civil_war_soldiers-union_confederate.GIF" TargetMode="External"/><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Dad\Desktop\bboys.mp3" TargetMode="Externa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Dad\Desktop\DESTROY.mp3" TargetMode="External"/><Relationship Id="rId1" Type="http://schemas.openxmlformats.org/officeDocument/2006/relationships/audio" Target="file:///C:\Users\Dad\Desktop\cannonball.mp3" TargetMode="External"/><Relationship Id="rId5" Type="http://schemas.openxmlformats.org/officeDocument/2006/relationships/image" Target="../media/image13.png"/><Relationship Id="rId4" Type="http://schemas.openxmlformats.org/officeDocument/2006/relationships/image" Target="../media/image40.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slideLayout" Target="../slideLayouts/slideLayout2.xml"/><Relationship Id="rId1" Type="http://schemas.openxmlformats.org/officeDocument/2006/relationships/audio" Target="file:///C:\Users\Dad\Desktop\horse.mp3" TargetMode="External"/><Relationship Id="rId6" Type="http://schemas.openxmlformats.org/officeDocument/2006/relationships/image" Target="../media/image13.png"/><Relationship Id="rId5" Type="http://schemas.openxmlformats.org/officeDocument/2006/relationships/image" Target="../media/image43.jpeg"/><Relationship Id="rId4" Type="http://schemas.openxmlformats.org/officeDocument/2006/relationships/image" Target="../media/image42.jpeg"/></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13.xml"/><Relationship Id="rId4" Type="http://schemas.openxmlformats.org/officeDocument/2006/relationships/image" Target="../media/image46.jpeg"/></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Layout" Target="../slideLayouts/slideLayout13.xml"/><Relationship Id="rId1" Type="http://schemas.openxmlformats.org/officeDocument/2006/relationships/audio" Target="file:///C:\Users\Dad\Desktop\blowingholes.mp3" TargetMode="External"/><Relationship Id="rId5" Type="http://schemas.openxmlformats.org/officeDocument/2006/relationships/image" Target="../media/image13.png"/><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Dad\Desktop\2001_06.mp3"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www.google.com/imgres?imgurl=http://2.bp.blogspot.com/_Z-3EYTPOGIo/R8V_hdudz6I/AAAAAAAAAjM/C1ZXDnEohbk/s400/lincoln+Hat.gif&amp;imgrefurl=http://ezcraftsforkids.blogspot.com/2008/02/hatventures-fun-and-creative-hat-crafts.html&amp;usg=__jp4yktdW6zkytQtTisSQwqTGSSQ=&amp;h=63&amp;w=74&amp;sz=2&amp;hl=en&amp;start=27&amp;zoom=1&amp;um=1&amp;itbs=1&amp;tbnid=ea7vULvR_ujSxM:&amp;tbnh=60&amp;tbnw=71&amp;prev=/images?q=abraham+lincoln+hat&amp;start=20&amp;um=1&amp;hl=en&amp;sa=X&amp;tbas=0&amp;ndsp=20&amp;tbs=isch:1,ic:specific,isc:black&amp;ei=ezSKTcvcO4_Ptwef7vHcDQ"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imgres?imgurl=http://www.mikelynaugh.com/VirtualCivilWar/New/Originals2/images/JeffersonDavis.jpg&amp;imgrefurl=http://www.mikelynaugh.com/VirtualCivilWar/New/Originals2/pages/JeffersonDavis.html&amp;usg=__hkkXyja73sxuPFUPkIw3nMZloHo=&amp;h=750&amp;w=480&amp;sz=70&amp;hl=en&amp;start=9&amp;zoom=1&amp;um=1&amp;itbs=1&amp;tbnid=Y1tGFr97aQ_yOM:&amp;tbnh=141&amp;tbnw=90&amp;prev=/images?q=Jefferson+Davis&amp;um=1&amp;hl=en&amp;sa=N&amp;tbs=isch:1&amp;ei=xDSKTYqsNMnAtgerobj3DQ" TargetMode="Externa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audio" Target="file:///C:\Users\Dad\Desktop\cgbest.mp3" TargetMode="Externa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http://www.rootsweb.ancestry.com/~vaslc/images/flags-crossed.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6626" name="Title 1"/>
          <p:cNvSpPr>
            <a:spLocks noGrp="1"/>
          </p:cNvSpPr>
          <p:nvPr>
            <p:ph type="ctrTitle"/>
          </p:nvPr>
        </p:nvSpPr>
        <p:spPr>
          <a:xfrm>
            <a:off x="1066800" y="0"/>
            <a:ext cx="6858000" cy="1470025"/>
          </a:xfrm>
        </p:spPr>
        <p:txBody>
          <a:bodyPr/>
          <a:lstStyle/>
          <a:p>
            <a:pPr eaLnBrk="1" hangingPunct="1"/>
            <a:r>
              <a:rPr lang="en-US" sz="8000" dirty="0" smtClean="0">
                <a:solidFill>
                  <a:srgbClr val="000066"/>
                </a:solidFill>
                <a:latin typeface="Comic Sans MS" pitchFamily="66" charset="0"/>
              </a:rPr>
              <a:t>Civil War</a:t>
            </a:r>
          </a:p>
        </p:txBody>
      </p:sp>
      <p:sp>
        <p:nvSpPr>
          <p:cNvPr id="26627" name="Subtitle 2"/>
          <p:cNvSpPr>
            <a:spLocks noGrp="1"/>
          </p:cNvSpPr>
          <p:nvPr>
            <p:ph type="subTitle" idx="1"/>
          </p:nvPr>
        </p:nvSpPr>
        <p:spPr>
          <a:xfrm>
            <a:off x="1447800" y="6172200"/>
            <a:ext cx="6400800" cy="685800"/>
          </a:xfrm>
        </p:spPr>
        <p:txBody>
          <a:bodyPr/>
          <a:lstStyle/>
          <a:p>
            <a:pPr eaLnBrk="1" hangingPunct="1"/>
            <a:r>
              <a:rPr lang="en-US" sz="2400" b="1" dirty="0" smtClean="0">
                <a:solidFill>
                  <a:srgbClr val="002060"/>
                </a:solidFill>
                <a:latin typeface="Comic Sans MS" pitchFamily="66" charset="0"/>
              </a:rPr>
              <a:t>April 12</a:t>
            </a:r>
            <a:r>
              <a:rPr lang="en-US" sz="2400" b="1" baseline="30000" dirty="0" smtClean="0">
                <a:solidFill>
                  <a:srgbClr val="002060"/>
                </a:solidFill>
                <a:latin typeface="Comic Sans MS" pitchFamily="66" charset="0"/>
              </a:rPr>
              <a:t>th,</a:t>
            </a:r>
            <a:r>
              <a:rPr lang="en-US" sz="2400" b="1" dirty="0" smtClean="0">
                <a:solidFill>
                  <a:srgbClr val="002060"/>
                </a:solidFill>
                <a:latin typeface="Comic Sans MS" pitchFamily="66" charset="0"/>
              </a:rPr>
              <a:t> 1861-April 9</a:t>
            </a:r>
            <a:r>
              <a:rPr lang="en-US" sz="2400" b="1" baseline="30000" dirty="0" smtClean="0">
                <a:solidFill>
                  <a:srgbClr val="002060"/>
                </a:solidFill>
                <a:latin typeface="Comic Sans MS" pitchFamily="66" charset="0"/>
              </a:rPr>
              <a:t>th</a:t>
            </a:r>
            <a:r>
              <a:rPr lang="en-US" sz="2400" b="1" dirty="0" smtClean="0">
                <a:solidFill>
                  <a:srgbClr val="002060"/>
                </a:solidFill>
                <a:latin typeface="Comic Sans MS" pitchFamily="66" charset="0"/>
              </a:rPr>
              <a:t>, 1865</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slide(fromBottom)">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 to="" calcmode="lin" valueType="num">
                                      <p:cBhvr>
                                        <p:cTn id="12" dur="1" fill="hold"/>
                                        <p:tgtEl>
                                          <p:spTgt spid="2662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8" descr="http://www.confederatemercantile.com/confederate_flag.jpg"/>
          <p:cNvPicPr>
            <a:picLocks noChangeAspect="1" noChangeArrowheads="1"/>
          </p:cNvPicPr>
          <p:nvPr/>
        </p:nvPicPr>
        <p:blipFill>
          <a:blip r:embed="rId2"/>
          <a:srcRect/>
          <a:stretch>
            <a:fillRect/>
          </a:stretch>
        </p:blipFill>
        <p:spPr bwMode="auto">
          <a:xfrm>
            <a:off x="5943600" y="3810000"/>
            <a:ext cx="3200400" cy="3048000"/>
          </a:xfrm>
          <a:prstGeom prst="rect">
            <a:avLst/>
          </a:prstGeom>
          <a:noFill/>
          <a:ln w="9525">
            <a:noFill/>
            <a:miter lim="800000"/>
            <a:headEnd/>
            <a:tailEnd/>
          </a:ln>
        </p:spPr>
      </p:pic>
      <p:sp>
        <p:nvSpPr>
          <p:cNvPr id="41986" name="Title 1"/>
          <p:cNvSpPr>
            <a:spLocks noGrp="1"/>
          </p:cNvSpPr>
          <p:nvPr>
            <p:ph type="title"/>
          </p:nvPr>
        </p:nvSpPr>
        <p:spPr/>
        <p:txBody>
          <a:bodyPr/>
          <a:lstStyle/>
          <a:p>
            <a:pPr eaLnBrk="1" hangingPunct="1"/>
            <a:endParaRPr lang="en-US" smtClean="0"/>
          </a:p>
        </p:txBody>
      </p:sp>
      <p:pic>
        <p:nvPicPr>
          <p:cNvPr id="41987" name="Picture 2" descr="http://www.travelhostofcharleston.com/images/fort_sumter__001_rev.jpg"/>
          <p:cNvPicPr>
            <a:picLocks noChangeAspect="1" noChangeArrowheads="1"/>
          </p:cNvPicPr>
          <p:nvPr/>
        </p:nvPicPr>
        <p:blipFill>
          <a:blip r:embed="rId3"/>
          <a:srcRect/>
          <a:stretch>
            <a:fillRect/>
          </a:stretch>
        </p:blipFill>
        <p:spPr bwMode="auto">
          <a:xfrm>
            <a:off x="0" y="0"/>
            <a:ext cx="9144000" cy="3810000"/>
          </a:xfrm>
          <a:prstGeom prst="rect">
            <a:avLst/>
          </a:prstGeom>
          <a:noFill/>
          <a:ln w="9525">
            <a:noFill/>
            <a:miter lim="800000"/>
            <a:headEnd/>
            <a:tailEnd/>
          </a:ln>
        </p:spPr>
      </p:pic>
      <p:pic>
        <p:nvPicPr>
          <p:cNvPr id="41988" name="Picture 4" descr="http://1.bp.blogspot.com/_SS_x_WNqZMM/TBkcUII9JNI/AAAAAAAAAMY/rZfJ9hNIGww/s1600/Fort+Sumter+(June+16th+Blog).jpg"/>
          <p:cNvPicPr>
            <a:picLocks noChangeAspect="1" noChangeArrowheads="1"/>
          </p:cNvPicPr>
          <p:nvPr/>
        </p:nvPicPr>
        <p:blipFill>
          <a:blip r:embed="rId4"/>
          <a:srcRect/>
          <a:stretch>
            <a:fillRect/>
          </a:stretch>
        </p:blipFill>
        <p:spPr bwMode="auto">
          <a:xfrm rot="-709662">
            <a:off x="257175" y="3533775"/>
            <a:ext cx="4114800" cy="2933700"/>
          </a:xfrm>
          <a:prstGeom prst="rect">
            <a:avLst/>
          </a:prstGeom>
          <a:noFill/>
          <a:ln w="9525">
            <a:noFill/>
            <a:miter lim="800000"/>
            <a:headEnd/>
            <a:tailEnd/>
          </a:ln>
        </p:spPr>
      </p:pic>
      <p:pic>
        <p:nvPicPr>
          <p:cNvPr id="41989" name="Picture 6" descr="http://www.istockphoto.com/file_thumbview_approve/9996442/2/istockphoto_9996442-battle-of-fort-sumter-civil-war-postal-issue.jpg"/>
          <p:cNvPicPr>
            <a:picLocks noChangeAspect="1" noChangeArrowheads="1"/>
          </p:cNvPicPr>
          <p:nvPr/>
        </p:nvPicPr>
        <p:blipFill>
          <a:blip r:embed="rId5"/>
          <a:srcRect/>
          <a:stretch>
            <a:fillRect/>
          </a:stretch>
        </p:blipFill>
        <p:spPr bwMode="auto">
          <a:xfrm rot="1517180">
            <a:off x="3827463" y="4357688"/>
            <a:ext cx="2593975" cy="1733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fade">
                                      <p:cBhvr>
                                        <p:cTn id="7" dur="770" decel="100000"/>
                                        <p:tgtEl>
                                          <p:spTgt spid="41987"/>
                                        </p:tgtEl>
                                      </p:cBhvr>
                                    </p:animEffect>
                                    <p:animScale>
                                      <p:cBhvr>
                                        <p:cTn id="8" dur="770" decel="100000"/>
                                        <p:tgtEl>
                                          <p:spTgt spid="41987"/>
                                        </p:tgtEl>
                                      </p:cBhvr>
                                      <p:from x="10000" y="10000"/>
                                      <p:to x="200000" y="450000"/>
                                    </p:animScale>
                                    <p:animScale>
                                      <p:cBhvr>
                                        <p:cTn id="9" dur="1230" accel="100000" fill="hold">
                                          <p:stCondLst>
                                            <p:cond delay="770"/>
                                          </p:stCondLst>
                                        </p:cTn>
                                        <p:tgtEl>
                                          <p:spTgt spid="41987"/>
                                        </p:tgtEl>
                                      </p:cBhvr>
                                      <p:from x="200000" y="450000"/>
                                      <p:to x="100000" y="100000"/>
                                    </p:animScale>
                                    <p:set>
                                      <p:cBhvr>
                                        <p:cTn id="10" dur="770" fill="hold"/>
                                        <p:tgtEl>
                                          <p:spTgt spid="41987"/>
                                        </p:tgtEl>
                                        <p:attrNameLst>
                                          <p:attrName>ppt_x</p:attrName>
                                        </p:attrNameLst>
                                      </p:cBhvr>
                                      <p:to>
                                        <p:strVal val="(0.5)"/>
                                      </p:to>
                                    </p:set>
                                    <p:anim from="(0.5)" to="(#ppt_x)" calcmode="lin" valueType="num">
                                      <p:cBhvr>
                                        <p:cTn id="11" dur="1230" accel="100000" fill="hold">
                                          <p:stCondLst>
                                            <p:cond delay="770"/>
                                          </p:stCondLst>
                                        </p:cTn>
                                        <p:tgtEl>
                                          <p:spTgt spid="41987"/>
                                        </p:tgtEl>
                                        <p:attrNameLst>
                                          <p:attrName>ppt_x</p:attrName>
                                        </p:attrNameLst>
                                      </p:cBhvr>
                                    </p:anim>
                                    <p:set>
                                      <p:cBhvr>
                                        <p:cTn id="12" dur="770" fill="hold"/>
                                        <p:tgtEl>
                                          <p:spTgt spid="41987"/>
                                        </p:tgtEl>
                                        <p:attrNameLst>
                                          <p:attrName>ppt_y</p:attrName>
                                        </p:attrNameLst>
                                      </p:cBhvr>
                                      <p:to>
                                        <p:strVal val="(#ppt_y+0.4)"/>
                                      </p:to>
                                    </p:set>
                                    <p:anim from="(#ppt_y+0.4)" to="(#ppt_y)" calcmode="lin" valueType="num">
                                      <p:cBhvr>
                                        <p:cTn id="13" dur="1230" accel="100000" fill="hold">
                                          <p:stCondLst>
                                            <p:cond delay="770"/>
                                          </p:stCondLst>
                                        </p:cTn>
                                        <p:tgtEl>
                                          <p:spTgt spid="4198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8" presetClass="entr" presetSubtype="0" accel="100000" fill="hold" nodeType="clickEffect">
                                  <p:stCondLst>
                                    <p:cond delay="0"/>
                                  </p:stCondLst>
                                  <p:childTnLst>
                                    <p:set>
                                      <p:cBhvr>
                                        <p:cTn id="17" dur="1" fill="hold">
                                          <p:stCondLst>
                                            <p:cond delay="0"/>
                                          </p:stCondLst>
                                        </p:cTn>
                                        <p:tgtEl>
                                          <p:spTgt spid="41988"/>
                                        </p:tgtEl>
                                        <p:attrNameLst>
                                          <p:attrName>style.visibility</p:attrName>
                                        </p:attrNameLst>
                                      </p:cBhvr>
                                      <p:to>
                                        <p:strVal val="visible"/>
                                      </p:to>
                                    </p:set>
                                    <p:anim calcmode="lin" valueType="num">
                                      <p:cBhvr>
                                        <p:cTn id="18" dur="500" fill="hold"/>
                                        <p:tgtEl>
                                          <p:spTgt spid="41988"/>
                                        </p:tgtEl>
                                        <p:attrNameLst>
                                          <p:attrName>ppt_w</p:attrName>
                                        </p:attrNameLst>
                                      </p:cBhvr>
                                      <p:tavLst>
                                        <p:tav tm="0">
                                          <p:val>
                                            <p:strVal val="#ppt_w*2.5"/>
                                          </p:val>
                                        </p:tav>
                                        <p:tav tm="100000">
                                          <p:val>
                                            <p:strVal val="#ppt_w"/>
                                          </p:val>
                                        </p:tav>
                                      </p:tavLst>
                                    </p:anim>
                                    <p:anim calcmode="lin" valueType="num">
                                      <p:cBhvr>
                                        <p:cTn id="19" dur="500" fill="hold"/>
                                        <p:tgtEl>
                                          <p:spTgt spid="41988"/>
                                        </p:tgtEl>
                                        <p:attrNameLst>
                                          <p:attrName>ppt_h</p:attrName>
                                        </p:attrNameLst>
                                      </p:cBhvr>
                                      <p:tavLst>
                                        <p:tav tm="0">
                                          <p:val>
                                            <p:strVal val="#ppt_h*0.01"/>
                                          </p:val>
                                        </p:tav>
                                        <p:tav tm="100000">
                                          <p:val>
                                            <p:strVal val="#ppt_h"/>
                                          </p:val>
                                        </p:tav>
                                      </p:tavLst>
                                    </p:anim>
                                    <p:anim calcmode="lin" valueType="num">
                                      <p:cBhvr>
                                        <p:cTn id="20" dur="500" fill="hold"/>
                                        <p:tgtEl>
                                          <p:spTgt spid="41988"/>
                                        </p:tgtEl>
                                        <p:attrNameLst>
                                          <p:attrName>ppt_x</p:attrName>
                                        </p:attrNameLst>
                                      </p:cBhvr>
                                      <p:tavLst>
                                        <p:tav tm="0">
                                          <p:val>
                                            <p:strVal val="#ppt_x"/>
                                          </p:val>
                                        </p:tav>
                                        <p:tav tm="100000">
                                          <p:val>
                                            <p:strVal val="#ppt_x"/>
                                          </p:val>
                                        </p:tav>
                                      </p:tavLst>
                                    </p:anim>
                                    <p:anim calcmode="lin" valueType="num">
                                      <p:cBhvr>
                                        <p:cTn id="21" dur="500" fill="hold"/>
                                        <p:tgtEl>
                                          <p:spTgt spid="41988"/>
                                        </p:tgtEl>
                                        <p:attrNameLst>
                                          <p:attrName>ppt_y</p:attrName>
                                        </p:attrNameLst>
                                      </p:cBhvr>
                                      <p:tavLst>
                                        <p:tav tm="0">
                                          <p:val>
                                            <p:strVal val="#ppt_h+1"/>
                                          </p:val>
                                        </p:tav>
                                        <p:tav tm="100000">
                                          <p:val>
                                            <p:strVal val="#ppt_y"/>
                                          </p:val>
                                        </p:tav>
                                      </p:tavLst>
                                    </p:anim>
                                    <p:animEffect transition="in" filter="fade">
                                      <p:cBhvr>
                                        <p:cTn id="22" dur="500"/>
                                        <p:tgtEl>
                                          <p:spTgt spid="41988"/>
                                        </p:tgtEl>
                                      </p:cBhvr>
                                    </p:animEffect>
                                  </p:childTnLst>
                                </p:cTn>
                              </p:par>
                            </p:childTnLst>
                          </p:cTn>
                        </p:par>
                      </p:childTnLst>
                    </p:cTn>
                  </p:par>
                  <p:par>
                    <p:cTn id="23" fill="hold">
                      <p:stCondLst>
                        <p:cond delay="indefinite"/>
                      </p:stCondLst>
                      <p:childTnLst>
                        <p:par>
                          <p:cTn id="24" fill="hold">
                            <p:stCondLst>
                              <p:cond delay="0"/>
                            </p:stCondLst>
                            <p:childTnLst>
                              <p:par>
                                <p:cTn id="25" presetID="58" presetClass="entr" presetSubtype="0" accel="100000" fill="hold" nodeType="clickEffect">
                                  <p:stCondLst>
                                    <p:cond delay="0"/>
                                  </p:stCondLst>
                                  <p:childTnLst>
                                    <p:set>
                                      <p:cBhvr>
                                        <p:cTn id="26" dur="1" fill="hold">
                                          <p:stCondLst>
                                            <p:cond delay="0"/>
                                          </p:stCondLst>
                                        </p:cTn>
                                        <p:tgtEl>
                                          <p:spTgt spid="41985"/>
                                        </p:tgtEl>
                                        <p:attrNameLst>
                                          <p:attrName>style.visibility</p:attrName>
                                        </p:attrNameLst>
                                      </p:cBhvr>
                                      <p:to>
                                        <p:strVal val="visible"/>
                                      </p:to>
                                    </p:set>
                                    <p:anim calcmode="lin" valueType="num">
                                      <p:cBhvr>
                                        <p:cTn id="27" dur="500" fill="hold"/>
                                        <p:tgtEl>
                                          <p:spTgt spid="41985"/>
                                        </p:tgtEl>
                                        <p:attrNameLst>
                                          <p:attrName>ppt_w</p:attrName>
                                        </p:attrNameLst>
                                      </p:cBhvr>
                                      <p:tavLst>
                                        <p:tav tm="0">
                                          <p:val>
                                            <p:strVal val="#ppt_w*2.5"/>
                                          </p:val>
                                        </p:tav>
                                        <p:tav tm="100000">
                                          <p:val>
                                            <p:strVal val="#ppt_w"/>
                                          </p:val>
                                        </p:tav>
                                      </p:tavLst>
                                    </p:anim>
                                    <p:anim calcmode="lin" valueType="num">
                                      <p:cBhvr>
                                        <p:cTn id="28" dur="500" fill="hold"/>
                                        <p:tgtEl>
                                          <p:spTgt spid="41985"/>
                                        </p:tgtEl>
                                        <p:attrNameLst>
                                          <p:attrName>ppt_h</p:attrName>
                                        </p:attrNameLst>
                                      </p:cBhvr>
                                      <p:tavLst>
                                        <p:tav tm="0">
                                          <p:val>
                                            <p:strVal val="#ppt_h*0.01"/>
                                          </p:val>
                                        </p:tav>
                                        <p:tav tm="100000">
                                          <p:val>
                                            <p:strVal val="#ppt_h"/>
                                          </p:val>
                                        </p:tav>
                                      </p:tavLst>
                                    </p:anim>
                                    <p:anim calcmode="lin" valueType="num">
                                      <p:cBhvr>
                                        <p:cTn id="29" dur="500" fill="hold"/>
                                        <p:tgtEl>
                                          <p:spTgt spid="41985"/>
                                        </p:tgtEl>
                                        <p:attrNameLst>
                                          <p:attrName>ppt_x</p:attrName>
                                        </p:attrNameLst>
                                      </p:cBhvr>
                                      <p:tavLst>
                                        <p:tav tm="0">
                                          <p:val>
                                            <p:strVal val="#ppt_x"/>
                                          </p:val>
                                        </p:tav>
                                        <p:tav tm="100000">
                                          <p:val>
                                            <p:strVal val="#ppt_x"/>
                                          </p:val>
                                        </p:tav>
                                      </p:tavLst>
                                    </p:anim>
                                    <p:anim calcmode="lin" valueType="num">
                                      <p:cBhvr>
                                        <p:cTn id="30" dur="500" fill="hold"/>
                                        <p:tgtEl>
                                          <p:spTgt spid="41985"/>
                                        </p:tgtEl>
                                        <p:attrNameLst>
                                          <p:attrName>ppt_y</p:attrName>
                                        </p:attrNameLst>
                                      </p:cBhvr>
                                      <p:tavLst>
                                        <p:tav tm="0">
                                          <p:val>
                                            <p:strVal val="#ppt_h+1"/>
                                          </p:val>
                                        </p:tav>
                                        <p:tav tm="100000">
                                          <p:val>
                                            <p:strVal val="#ppt_y"/>
                                          </p:val>
                                        </p:tav>
                                      </p:tavLst>
                                    </p:anim>
                                    <p:animEffect transition="in" filter="fade">
                                      <p:cBhvr>
                                        <p:cTn id="31" dur="500"/>
                                        <p:tgtEl>
                                          <p:spTgt spid="41985"/>
                                        </p:tgtEl>
                                      </p:cBhvr>
                                    </p:animEffect>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nodeType="clickEffect">
                                  <p:stCondLst>
                                    <p:cond delay="0"/>
                                  </p:stCondLst>
                                  <p:childTnLst>
                                    <p:set>
                                      <p:cBhvr>
                                        <p:cTn id="35" dur="1" fill="hold">
                                          <p:stCondLst>
                                            <p:cond delay="0"/>
                                          </p:stCondLst>
                                        </p:cTn>
                                        <p:tgtEl>
                                          <p:spTgt spid="41989"/>
                                        </p:tgtEl>
                                        <p:attrNameLst>
                                          <p:attrName>style.visibility</p:attrName>
                                        </p:attrNameLst>
                                      </p:cBhvr>
                                      <p:to>
                                        <p:strVal val="visible"/>
                                      </p:to>
                                    </p:set>
                                    <p:anim calcmode="lin" valueType="num">
                                      <p:cBhvr>
                                        <p:cTn id="36" dur="1000" fill="hold"/>
                                        <p:tgtEl>
                                          <p:spTgt spid="41989"/>
                                        </p:tgtEl>
                                        <p:attrNameLst>
                                          <p:attrName>ppt_w</p:attrName>
                                        </p:attrNameLst>
                                      </p:cBhvr>
                                      <p:tavLst>
                                        <p:tav tm="0">
                                          <p:val>
                                            <p:fltVal val="0"/>
                                          </p:val>
                                        </p:tav>
                                        <p:tav tm="100000">
                                          <p:val>
                                            <p:strVal val="#ppt_w"/>
                                          </p:val>
                                        </p:tav>
                                      </p:tavLst>
                                    </p:anim>
                                    <p:anim calcmode="lin" valueType="num">
                                      <p:cBhvr>
                                        <p:cTn id="37" dur="1000" fill="hold"/>
                                        <p:tgtEl>
                                          <p:spTgt spid="41989"/>
                                        </p:tgtEl>
                                        <p:attrNameLst>
                                          <p:attrName>ppt_h</p:attrName>
                                        </p:attrNameLst>
                                      </p:cBhvr>
                                      <p:tavLst>
                                        <p:tav tm="0">
                                          <p:val>
                                            <p:fltVal val="0"/>
                                          </p:val>
                                        </p:tav>
                                        <p:tav tm="100000">
                                          <p:val>
                                            <p:strVal val="#ppt_h"/>
                                          </p:val>
                                        </p:tav>
                                      </p:tavLst>
                                    </p:anim>
                                    <p:anim calcmode="lin" valueType="num">
                                      <p:cBhvr>
                                        <p:cTn id="38" dur="1000" fill="hold"/>
                                        <p:tgtEl>
                                          <p:spTgt spid="41989"/>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4198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304800"/>
            <a:ext cx="8229600" cy="1143000"/>
          </a:xfrm>
        </p:spPr>
        <p:txBody>
          <a:bodyPr/>
          <a:lstStyle/>
          <a:p>
            <a:pPr eaLnBrk="1" hangingPunct="1"/>
            <a:r>
              <a:rPr lang="en-US" sz="3600" b="1" dirty="0" smtClean="0">
                <a:solidFill>
                  <a:srgbClr val="FF0000"/>
                </a:solidFill>
                <a:latin typeface="Curlz MT" pitchFamily="82" charset="0"/>
              </a:rPr>
              <a:t>1</a:t>
            </a:r>
            <a:r>
              <a:rPr lang="en-US" sz="3600" b="1" baseline="30000" dirty="0" smtClean="0">
                <a:solidFill>
                  <a:srgbClr val="FF0000"/>
                </a:solidFill>
                <a:latin typeface="Curlz MT" pitchFamily="82" charset="0"/>
              </a:rPr>
              <a:t>st</a:t>
            </a:r>
            <a:r>
              <a:rPr lang="en-US" sz="3600" b="1" dirty="0" smtClean="0">
                <a:solidFill>
                  <a:srgbClr val="FF0000"/>
                </a:solidFill>
                <a:latin typeface="Curlz MT" pitchFamily="82" charset="0"/>
              </a:rPr>
              <a:t> Battle Of Bull Run </a:t>
            </a:r>
            <a:br>
              <a:rPr lang="en-US" sz="3600" b="1" dirty="0" smtClean="0">
                <a:solidFill>
                  <a:srgbClr val="FF0000"/>
                </a:solidFill>
                <a:latin typeface="Curlz MT" pitchFamily="82" charset="0"/>
              </a:rPr>
            </a:br>
            <a:r>
              <a:rPr lang="en-US" sz="3600" b="1" dirty="0" smtClean="0">
                <a:solidFill>
                  <a:srgbClr val="66FFFF"/>
                </a:solidFill>
                <a:latin typeface="Curlz MT" pitchFamily="82" charset="0"/>
              </a:rPr>
              <a:t>July 21</a:t>
            </a:r>
            <a:r>
              <a:rPr lang="en-US" sz="3600" b="1" baseline="30000" dirty="0" smtClean="0">
                <a:solidFill>
                  <a:srgbClr val="66FFFF"/>
                </a:solidFill>
                <a:latin typeface="Curlz MT" pitchFamily="82" charset="0"/>
              </a:rPr>
              <a:t>st</a:t>
            </a:r>
            <a:r>
              <a:rPr lang="en-US" sz="3600" b="1" dirty="0" smtClean="0">
                <a:solidFill>
                  <a:srgbClr val="66FFFF"/>
                </a:solidFill>
                <a:latin typeface="Curlz MT" pitchFamily="82" charset="0"/>
              </a:rPr>
              <a:t>, 1861</a:t>
            </a:r>
          </a:p>
        </p:txBody>
      </p:sp>
      <p:sp>
        <p:nvSpPr>
          <p:cNvPr id="3" name="Content Placeholder 2"/>
          <p:cNvSpPr>
            <a:spLocks noGrp="1"/>
          </p:cNvSpPr>
          <p:nvPr>
            <p:ph idx="1"/>
          </p:nvPr>
        </p:nvSpPr>
        <p:spPr>
          <a:xfrm>
            <a:off x="574599" y="1727623"/>
            <a:ext cx="8199549" cy="2526647"/>
          </a:xfrm>
        </p:spPr>
        <p:txBody>
          <a:bodyPr rtlCol="0">
            <a:noAutofit/>
          </a:bodyPr>
          <a:lstStyle/>
          <a:p>
            <a:pPr eaLnBrk="1" fontAlgn="auto" hangingPunct="1">
              <a:spcAft>
                <a:spcPts val="0"/>
              </a:spcAft>
              <a:buFont typeface="Arial" pitchFamily="34" charset="0"/>
              <a:buChar char="•"/>
              <a:defRPr/>
            </a:pPr>
            <a:r>
              <a:rPr lang="en-US" sz="1800" b="1" dirty="0" smtClean="0">
                <a:solidFill>
                  <a:srgbClr val="FF0000"/>
                </a:solidFill>
                <a:latin typeface="Curlz MT" pitchFamily="82" charset="0"/>
              </a:rPr>
              <a:t>Union Leaders: General Irvin McDowell</a:t>
            </a:r>
          </a:p>
          <a:p>
            <a:pPr eaLnBrk="1" fontAlgn="auto" hangingPunct="1">
              <a:spcAft>
                <a:spcPts val="0"/>
              </a:spcAft>
              <a:buFont typeface="Arial" pitchFamily="34" charset="0"/>
              <a:buChar char="•"/>
              <a:defRPr/>
            </a:pPr>
            <a:r>
              <a:rPr lang="en-US" sz="1800" b="1" dirty="0" smtClean="0">
                <a:solidFill>
                  <a:srgbClr val="66FFFF"/>
                </a:solidFill>
                <a:latin typeface="Curlz MT" pitchFamily="82" charset="0"/>
              </a:rPr>
              <a:t>Confederate States: General Beauregard although </a:t>
            </a:r>
            <a:r>
              <a:rPr lang="en-US" sz="1800" b="1" dirty="0" smtClean="0">
                <a:solidFill>
                  <a:srgbClr val="66FFFF"/>
                </a:solidFill>
                <a:latin typeface="Curlz MT" pitchFamily="82" charset="0"/>
                <a:cs typeface="Times New Roman" pitchFamily="18" charset="0"/>
              </a:rPr>
              <a:t>Colonel Jackson held Confederate ground against Union forces allowing Beauregard’s troops to get help. </a:t>
            </a:r>
          </a:p>
          <a:p>
            <a:pPr eaLnBrk="1" fontAlgn="auto" hangingPunct="1">
              <a:spcAft>
                <a:spcPts val="0"/>
              </a:spcAft>
              <a:buFont typeface="Arial" pitchFamily="34" charset="0"/>
              <a:buChar char="•"/>
              <a:defRPr/>
            </a:pPr>
            <a:endParaRPr lang="en-US" sz="1800" b="1" dirty="0" smtClean="0">
              <a:latin typeface="Curlz MT" pitchFamily="82" charset="0"/>
            </a:endParaRPr>
          </a:p>
          <a:p>
            <a:pPr eaLnBrk="1" fontAlgn="auto" hangingPunct="1">
              <a:spcAft>
                <a:spcPts val="0"/>
              </a:spcAft>
              <a:buFont typeface="Arial" pitchFamily="34" charset="0"/>
              <a:buChar char="•"/>
              <a:defRPr/>
            </a:pPr>
            <a:r>
              <a:rPr lang="en-US" sz="1800" b="1" dirty="0" smtClean="0">
                <a:solidFill>
                  <a:srgbClr val="FF0000"/>
                </a:solidFill>
                <a:latin typeface="Curlz MT" pitchFamily="82" charset="0"/>
              </a:rPr>
              <a:t># Of Us Troops Involved: 28,450       </a:t>
            </a:r>
          </a:p>
          <a:p>
            <a:pPr lvl="8">
              <a:buFont typeface="Arial" pitchFamily="34" charset="0"/>
              <a:buNone/>
              <a:defRPr/>
            </a:pPr>
            <a:r>
              <a:rPr lang="en-US" sz="1800" b="1" dirty="0" smtClean="0">
                <a:solidFill>
                  <a:srgbClr val="66FFFF"/>
                </a:solidFill>
                <a:latin typeface="Curlz MT" pitchFamily="82" charset="0"/>
              </a:rPr>
              <a:t>= 60,680Troops Involved All Together!</a:t>
            </a:r>
          </a:p>
          <a:p>
            <a:pPr eaLnBrk="1" fontAlgn="auto" hangingPunct="1">
              <a:spcAft>
                <a:spcPts val="0"/>
              </a:spcAft>
              <a:buFont typeface="Arial" pitchFamily="34" charset="0"/>
              <a:buChar char="•"/>
              <a:defRPr/>
            </a:pPr>
            <a:r>
              <a:rPr lang="en-US" sz="1800" b="1" dirty="0" smtClean="0">
                <a:solidFill>
                  <a:srgbClr val="FF0000"/>
                </a:solidFill>
                <a:latin typeface="Curlz MT" pitchFamily="82" charset="0"/>
              </a:rPr>
              <a:t># Of CS Troops Involved: 32,230</a:t>
            </a:r>
          </a:p>
          <a:p>
            <a:pPr eaLnBrk="1" fontAlgn="auto" hangingPunct="1">
              <a:spcAft>
                <a:spcPts val="0"/>
              </a:spcAft>
              <a:buFont typeface="Arial" pitchFamily="34" charset="0"/>
              <a:buChar char="•"/>
              <a:defRPr/>
            </a:pPr>
            <a:r>
              <a:rPr lang="en-US" sz="1800" b="1" dirty="0" smtClean="0">
                <a:solidFill>
                  <a:srgbClr val="66FFFF"/>
                </a:solidFill>
                <a:latin typeface="Curlz MT" pitchFamily="82" charset="0"/>
              </a:rPr>
              <a:t>Casualties: </a:t>
            </a:r>
            <a:r>
              <a:rPr lang="en-US" sz="1800" b="1" dirty="0" smtClean="0">
                <a:solidFill>
                  <a:srgbClr val="FF0000"/>
                </a:solidFill>
                <a:latin typeface="Curlz MT" pitchFamily="82" charset="0"/>
              </a:rPr>
              <a:t>US 2,950</a:t>
            </a:r>
          </a:p>
          <a:p>
            <a:pPr lvl="3" eaLnBrk="1" fontAlgn="auto" hangingPunct="1">
              <a:spcAft>
                <a:spcPts val="0"/>
              </a:spcAft>
              <a:buFont typeface="Arial" pitchFamily="34" charset="0"/>
              <a:buNone/>
              <a:defRPr/>
            </a:pPr>
            <a:r>
              <a:rPr lang="en-US" sz="1800" b="1" dirty="0" smtClean="0">
                <a:solidFill>
                  <a:srgbClr val="66FFFF"/>
                </a:solidFill>
                <a:latin typeface="Curlz MT" pitchFamily="82" charset="0"/>
              </a:rPr>
              <a:t> CS 1,750</a:t>
            </a:r>
          </a:p>
          <a:p>
            <a:pPr lvl="3" eaLnBrk="1" fontAlgn="auto" hangingPunct="1">
              <a:spcAft>
                <a:spcPts val="0"/>
              </a:spcAft>
              <a:buFont typeface="Arial" pitchFamily="34" charset="0"/>
              <a:buNone/>
              <a:defRPr/>
            </a:pPr>
            <a:endParaRPr lang="en-US" sz="1800" b="1" dirty="0" smtClean="0">
              <a:latin typeface="Curlz MT" pitchFamily="82" charset="0"/>
            </a:endParaRPr>
          </a:p>
          <a:p>
            <a:pPr lvl="3" eaLnBrk="1" fontAlgn="auto" hangingPunct="1">
              <a:spcAft>
                <a:spcPts val="0"/>
              </a:spcAft>
              <a:buFont typeface="Arial" pitchFamily="34" charset="0"/>
              <a:buNone/>
              <a:defRPr/>
            </a:pPr>
            <a:endParaRPr lang="en-US" sz="1800" b="1" dirty="0" smtClean="0"/>
          </a:p>
        </p:txBody>
      </p:sp>
      <p:sp>
        <p:nvSpPr>
          <p:cNvPr id="43011" name="TextBox 3"/>
          <p:cNvSpPr txBox="1">
            <a:spLocks noChangeArrowheads="1"/>
          </p:cNvSpPr>
          <p:nvPr/>
        </p:nvSpPr>
        <p:spPr bwMode="auto">
          <a:xfrm>
            <a:off x="533400" y="4648200"/>
            <a:ext cx="8153400" cy="954107"/>
          </a:xfrm>
          <a:prstGeom prst="rect">
            <a:avLst/>
          </a:prstGeom>
          <a:noFill/>
          <a:ln w="9525">
            <a:noFill/>
            <a:miter lim="800000"/>
            <a:headEnd/>
            <a:tailEnd/>
          </a:ln>
        </p:spPr>
        <p:txBody>
          <a:bodyPr>
            <a:spAutoFit/>
          </a:bodyPr>
          <a:lstStyle/>
          <a:p>
            <a:r>
              <a:rPr lang="en-US" sz="1400" b="1" dirty="0">
                <a:solidFill>
                  <a:srgbClr val="FF0000"/>
                </a:solidFill>
                <a:latin typeface="Curlz MT" pitchFamily="82" charset="0"/>
              </a:rPr>
              <a:t>The Union </a:t>
            </a:r>
            <a:r>
              <a:rPr lang="en-US" sz="1400" b="1" dirty="0">
                <a:solidFill>
                  <a:srgbClr val="FF0000"/>
                </a:solidFill>
                <a:latin typeface="Curlz MT" pitchFamily="82" charset="0"/>
                <a:cs typeface="Times New Roman" pitchFamily="18" charset="0"/>
              </a:rPr>
              <a:t>hoped to get to the Confederate’s Capital of Richmond, Virginia although they were unsuccessful. </a:t>
            </a:r>
            <a:r>
              <a:rPr lang="en-US" sz="1400" b="1" dirty="0">
                <a:solidFill>
                  <a:srgbClr val="FF0000"/>
                </a:solidFill>
                <a:latin typeface="Curlz MT" pitchFamily="82" charset="0"/>
              </a:rPr>
              <a:t>What Happened: The </a:t>
            </a:r>
            <a:r>
              <a:rPr lang="en-US" sz="1400" b="1" dirty="0">
                <a:solidFill>
                  <a:srgbClr val="FF0000"/>
                </a:solidFill>
                <a:latin typeface="Curlz MT" pitchFamily="82" charset="0"/>
                <a:cs typeface="Times New Roman" pitchFamily="18" charset="0"/>
              </a:rPr>
              <a:t>Confederate’s with plenty of troops and ammunition forced the Union to retreat north to Washington.</a:t>
            </a:r>
          </a:p>
          <a:p>
            <a:r>
              <a:rPr lang="en-US" sz="1400" b="1" dirty="0">
                <a:latin typeface="Curlz MT" pitchFamily="82" charset="0"/>
                <a:cs typeface="Times New Roman" pitchFamily="18" charset="0"/>
              </a:rPr>
              <a:t>	 	</a:t>
            </a:r>
            <a:r>
              <a:rPr lang="en-US" sz="1400" b="1" dirty="0" smtClean="0">
                <a:solidFill>
                  <a:srgbClr val="FF0000"/>
                </a:solidFill>
                <a:latin typeface="Curlz MT" pitchFamily="82" charset="0"/>
                <a:cs typeface="Times New Roman" pitchFamily="18" charset="0"/>
              </a:rPr>
              <a:t>Again </a:t>
            </a:r>
            <a:r>
              <a:rPr lang="en-US" sz="1400" b="1" dirty="0">
                <a:solidFill>
                  <a:srgbClr val="FF0000"/>
                </a:solidFill>
                <a:latin typeface="Curlz MT" pitchFamily="82" charset="0"/>
                <a:cs typeface="Times New Roman" pitchFamily="18" charset="0"/>
              </a:rPr>
              <a:t>the </a:t>
            </a:r>
            <a:r>
              <a:rPr lang="en-US" sz="1400" b="1" dirty="0">
                <a:solidFill>
                  <a:srgbClr val="66FFFF"/>
                </a:solidFill>
                <a:latin typeface="Curlz MT" pitchFamily="82" charset="0"/>
                <a:cs typeface="Times New Roman" pitchFamily="18" charset="0"/>
              </a:rPr>
              <a:t>Confederates</a:t>
            </a:r>
            <a:r>
              <a:rPr lang="en-US" sz="1400" b="1" dirty="0">
                <a:solidFill>
                  <a:srgbClr val="FF0000"/>
                </a:solidFill>
                <a:latin typeface="Curlz MT" pitchFamily="82" charset="0"/>
                <a:cs typeface="Times New Roman" pitchFamily="18" charset="0"/>
              </a:rPr>
              <a:t> walked away with a victory</a:t>
            </a:r>
            <a:endParaRPr lang="en-US" sz="1400" b="1" dirty="0">
              <a:solidFill>
                <a:srgbClr val="FF0000"/>
              </a:solidFill>
              <a:latin typeface="Curlz MT"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3009"/>
                                        </p:tgtEl>
                                        <p:attrNameLst>
                                          <p:attrName>style.visibility</p:attrName>
                                        </p:attrNameLst>
                                      </p:cBhvr>
                                      <p:to>
                                        <p:strVal val="visible"/>
                                      </p:to>
                                    </p:set>
                                    <p:anim calcmode="lin" valueType="num">
                                      <p:cBhvr>
                                        <p:cTn id="7" dur="500" decel="50000" fill="hold">
                                          <p:stCondLst>
                                            <p:cond delay="0"/>
                                          </p:stCondLst>
                                        </p:cTn>
                                        <p:tgtEl>
                                          <p:spTgt spid="4300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300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3009"/>
                                        </p:tgtEl>
                                        <p:attrNameLst>
                                          <p:attrName>ppt_w</p:attrName>
                                        </p:attrNameLst>
                                      </p:cBhvr>
                                      <p:tavLst>
                                        <p:tav tm="0">
                                          <p:val>
                                            <p:strVal val="#ppt_w*.05"/>
                                          </p:val>
                                        </p:tav>
                                        <p:tav tm="100000">
                                          <p:val>
                                            <p:strVal val="#ppt_w"/>
                                          </p:val>
                                        </p:tav>
                                      </p:tavLst>
                                    </p:anim>
                                    <p:anim calcmode="lin" valueType="num">
                                      <p:cBhvr>
                                        <p:cTn id="10" dur="1000" fill="hold"/>
                                        <p:tgtEl>
                                          <p:spTgt spid="4300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300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300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300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3009"/>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3" end="3"/>
                                            </p:txEl>
                                          </p:spTgt>
                                        </p:tgtEl>
                                      </p:cBhvr>
                                    </p:animEffect>
                                  </p:childTnLst>
                                </p:cTn>
                              </p:par>
                              <p:par>
                                <p:cTn id="51" presetID="25" presetClass="entr" presetSubtype="0" fill="hold" grpId="0" nodeType="with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 calcmode="lin" valueType="num">
                                      <p:cBhvr>
                                        <p:cTn id="53"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6"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3">
                                            <p:txEl>
                                              <p:pRg st="4" end="4"/>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5" presetClass="entr" presetSubtype="0" fill="hold" grpId="0" nodeType="clickEffect">
                                  <p:stCondLst>
                                    <p:cond delay="0"/>
                                  </p:stCondLst>
                                  <p:childTnLst>
                                    <p:set>
                                      <p:cBhvr>
                                        <p:cTn id="64" dur="1" fill="hold">
                                          <p:stCondLst>
                                            <p:cond delay="0"/>
                                          </p:stCondLst>
                                        </p:cTn>
                                        <p:tgtEl>
                                          <p:spTgt spid="3">
                                            <p:txEl>
                                              <p:pRg st="5" end="5"/>
                                            </p:txEl>
                                          </p:spTgt>
                                        </p:tgtEl>
                                        <p:attrNameLst>
                                          <p:attrName>style.visibility</p:attrName>
                                        </p:attrNameLst>
                                      </p:cBhvr>
                                      <p:to>
                                        <p:strVal val="visible"/>
                                      </p:to>
                                    </p:set>
                                    <p:anim calcmode="lin" valueType="num">
                                      <p:cBhvr>
                                        <p:cTn id="65"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8"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3">
                                            <p:txEl>
                                              <p:pRg st="5" end="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5" presetClass="entr" presetSubtype="0" fill="hold" grpId="0" nodeType="clickEffect">
                                  <p:stCondLst>
                                    <p:cond delay="0"/>
                                  </p:stCondLst>
                                  <p:childTnLst>
                                    <p:set>
                                      <p:cBhvr>
                                        <p:cTn id="76" dur="1" fill="hold">
                                          <p:stCondLst>
                                            <p:cond delay="0"/>
                                          </p:stCondLst>
                                        </p:cTn>
                                        <p:tgtEl>
                                          <p:spTgt spid="3">
                                            <p:txEl>
                                              <p:pRg st="6" end="6"/>
                                            </p:txEl>
                                          </p:spTgt>
                                        </p:tgtEl>
                                        <p:attrNameLst>
                                          <p:attrName>style.visibility</p:attrName>
                                        </p:attrNameLst>
                                      </p:cBhvr>
                                      <p:to>
                                        <p:strVal val="visible"/>
                                      </p:to>
                                    </p:set>
                                    <p:anim calcmode="lin" valueType="num">
                                      <p:cBhvr>
                                        <p:cTn id="77"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80"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3">
                                            <p:txEl>
                                              <p:pRg st="6" end="6"/>
                                            </p:txEl>
                                          </p:spTgt>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3">
                                            <p:txEl>
                                              <p:pRg st="7" end="7"/>
                                            </p:txEl>
                                          </p:spTgt>
                                        </p:tgtEl>
                                        <p:attrNameLst>
                                          <p:attrName>style.visibility</p:attrName>
                                        </p:attrNameLst>
                                      </p:cBhvr>
                                      <p:to>
                                        <p:strVal val="visible"/>
                                      </p:to>
                                    </p:set>
                                    <p:anim calcmode="lin" valueType="num">
                                      <p:cBhvr>
                                        <p:cTn id="87"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90"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3">
                                            <p:txEl>
                                              <p:pRg st="7" end="7"/>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25" presetClass="entr" presetSubtype="0" fill="hold" grpId="0" nodeType="clickEffect">
                                  <p:stCondLst>
                                    <p:cond delay="0"/>
                                  </p:stCondLst>
                                  <p:childTnLst>
                                    <p:set>
                                      <p:cBhvr>
                                        <p:cTn id="98" dur="1" fill="hold">
                                          <p:stCondLst>
                                            <p:cond delay="0"/>
                                          </p:stCondLst>
                                        </p:cTn>
                                        <p:tgtEl>
                                          <p:spTgt spid="43011"/>
                                        </p:tgtEl>
                                        <p:attrNameLst>
                                          <p:attrName>style.visibility</p:attrName>
                                        </p:attrNameLst>
                                      </p:cBhvr>
                                      <p:to>
                                        <p:strVal val="visible"/>
                                      </p:to>
                                    </p:set>
                                    <p:anim calcmode="lin" valueType="num">
                                      <p:cBhvr>
                                        <p:cTn id="99" dur="500" decel="50000" fill="hold">
                                          <p:stCondLst>
                                            <p:cond delay="0"/>
                                          </p:stCondLst>
                                        </p:cTn>
                                        <p:tgtEl>
                                          <p:spTgt spid="43011"/>
                                        </p:tgtEl>
                                        <p:attrNameLst>
                                          <p:attrName>style.rotation</p:attrName>
                                        </p:attrNameLst>
                                      </p:cBhvr>
                                      <p:tavLst>
                                        <p:tav tm="0">
                                          <p:val>
                                            <p:fltVal val="-90"/>
                                          </p:val>
                                        </p:tav>
                                        <p:tav tm="100000">
                                          <p:val>
                                            <p:fltVal val="0"/>
                                          </p:val>
                                        </p:tav>
                                      </p:tavLst>
                                    </p:anim>
                                    <p:anim calcmode="lin" valueType="num">
                                      <p:cBhvr>
                                        <p:cTn id="100" dur="500" decel="50000" fill="hold">
                                          <p:stCondLst>
                                            <p:cond delay="0"/>
                                          </p:stCondLst>
                                        </p:cTn>
                                        <p:tgtEl>
                                          <p:spTgt spid="43011"/>
                                        </p:tgtEl>
                                        <p:attrNameLst>
                                          <p:attrName>ppt_w</p:attrName>
                                        </p:attrNameLst>
                                      </p:cBhvr>
                                      <p:tavLst>
                                        <p:tav tm="0">
                                          <p:val>
                                            <p:strVal val="#ppt_w"/>
                                          </p:val>
                                        </p:tav>
                                        <p:tav tm="100000">
                                          <p:val>
                                            <p:strVal val="#ppt_w*.05"/>
                                          </p:val>
                                        </p:tav>
                                      </p:tavLst>
                                    </p:anim>
                                    <p:anim calcmode="lin" valueType="num">
                                      <p:cBhvr>
                                        <p:cTn id="101" dur="500" accel="50000" fill="hold">
                                          <p:stCondLst>
                                            <p:cond delay="500"/>
                                          </p:stCondLst>
                                        </p:cTn>
                                        <p:tgtEl>
                                          <p:spTgt spid="43011"/>
                                        </p:tgtEl>
                                        <p:attrNameLst>
                                          <p:attrName>ppt_w</p:attrName>
                                        </p:attrNameLst>
                                      </p:cBhvr>
                                      <p:tavLst>
                                        <p:tav tm="0">
                                          <p:val>
                                            <p:strVal val="#ppt_w*.05"/>
                                          </p:val>
                                        </p:tav>
                                        <p:tav tm="100000">
                                          <p:val>
                                            <p:strVal val="#ppt_w"/>
                                          </p:val>
                                        </p:tav>
                                      </p:tavLst>
                                    </p:anim>
                                    <p:anim calcmode="lin" valueType="num">
                                      <p:cBhvr>
                                        <p:cTn id="102" dur="1000" fill="hold"/>
                                        <p:tgtEl>
                                          <p:spTgt spid="43011"/>
                                        </p:tgtEl>
                                        <p:attrNameLst>
                                          <p:attrName>ppt_h</p:attrName>
                                        </p:attrNameLst>
                                      </p:cBhvr>
                                      <p:tavLst>
                                        <p:tav tm="0">
                                          <p:val>
                                            <p:strVal val="#ppt_h"/>
                                          </p:val>
                                        </p:tav>
                                        <p:tav tm="100000">
                                          <p:val>
                                            <p:strVal val="#ppt_h"/>
                                          </p:val>
                                        </p:tav>
                                      </p:tavLst>
                                    </p:anim>
                                    <p:anim calcmode="lin" valueType="num">
                                      <p:cBhvr>
                                        <p:cTn id="103" dur="500" decel="50000" fill="hold">
                                          <p:stCondLst>
                                            <p:cond delay="0"/>
                                          </p:stCondLst>
                                        </p:cTn>
                                        <p:tgtEl>
                                          <p:spTgt spid="43011"/>
                                        </p:tgtEl>
                                        <p:attrNameLst>
                                          <p:attrName>ppt_x</p:attrName>
                                        </p:attrNameLst>
                                      </p:cBhvr>
                                      <p:tavLst>
                                        <p:tav tm="0">
                                          <p:val>
                                            <p:strVal val="#ppt_x+.4"/>
                                          </p:val>
                                        </p:tav>
                                        <p:tav tm="100000">
                                          <p:val>
                                            <p:strVal val="#ppt_x"/>
                                          </p:val>
                                        </p:tav>
                                      </p:tavLst>
                                    </p:anim>
                                    <p:anim calcmode="lin" valueType="num">
                                      <p:cBhvr>
                                        <p:cTn id="104" dur="500" decel="50000" fill="hold">
                                          <p:stCondLst>
                                            <p:cond delay="0"/>
                                          </p:stCondLst>
                                        </p:cTn>
                                        <p:tgtEl>
                                          <p:spTgt spid="43011"/>
                                        </p:tgtEl>
                                        <p:attrNameLst>
                                          <p:attrName>ppt_y</p:attrName>
                                        </p:attrNameLst>
                                      </p:cBhvr>
                                      <p:tavLst>
                                        <p:tav tm="0">
                                          <p:val>
                                            <p:strVal val="#ppt_y-.2"/>
                                          </p:val>
                                        </p:tav>
                                        <p:tav tm="100000">
                                          <p:val>
                                            <p:strVal val="#ppt_y+.1"/>
                                          </p:val>
                                        </p:tav>
                                      </p:tavLst>
                                    </p:anim>
                                    <p:anim calcmode="lin" valueType="num">
                                      <p:cBhvr>
                                        <p:cTn id="105" dur="500" accel="50000" fill="hold">
                                          <p:stCondLst>
                                            <p:cond delay="500"/>
                                          </p:stCondLst>
                                        </p:cTn>
                                        <p:tgtEl>
                                          <p:spTgt spid="43011"/>
                                        </p:tgtEl>
                                        <p:attrNameLst>
                                          <p:attrName>ppt_y</p:attrName>
                                        </p:attrNameLst>
                                      </p:cBhvr>
                                      <p:tavLst>
                                        <p:tav tm="0">
                                          <p:val>
                                            <p:strVal val="#ppt_y+.1"/>
                                          </p:val>
                                        </p:tav>
                                        <p:tav tm="100000">
                                          <p:val>
                                            <p:strVal val="#ppt_y"/>
                                          </p:val>
                                        </p:tav>
                                      </p:tavLst>
                                    </p:anim>
                                    <p:animEffect transition="in" filter="fade">
                                      <p:cBhvr>
                                        <p:cTn id="106" dur="1000" decel="50000">
                                          <p:stCondLst>
                                            <p:cond delay="0"/>
                                          </p:stCondLst>
                                        </p:cTn>
                                        <p:tgtEl>
                                          <p:spTgt spid="43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9" grpId="0"/>
      <p:bldP spid="3" grpId="0" build="p"/>
      <p:bldP spid="430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descr="http://farm4.static.flickr.com/3004/2981596544_b29e399d0a.jpg?v=0"/>
          <p:cNvPicPr>
            <a:picLocks noChangeAspect="1" noChangeArrowheads="1"/>
          </p:cNvPicPr>
          <p:nvPr/>
        </p:nvPicPr>
        <p:blipFill>
          <a:blip r:embed="rId2"/>
          <a:srcRect/>
          <a:stretch>
            <a:fillRect/>
          </a:stretch>
        </p:blipFill>
        <p:spPr bwMode="auto">
          <a:xfrm>
            <a:off x="0" y="0"/>
            <a:ext cx="4762500" cy="3571875"/>
          </a:xfrm>
          <a:prstGeom prst="rect">
            <a:avLst/>
          </a:prstGeom>
          <a:noFill/>
          <a:ln w="9525">
            <a:noFill/>
            <a:miter lim="800000"/>
            <a:headEnd/>
            <a:tailEnd/>
          </a:ln>
        </p:spPr>
      </p:pic>
      <p:pic>
        <p:nvPicPr>
          <p:cNvPr id="45058" name="Picture 4" descr="http://farm4.static.flickr.com/3039/2981593600_41c5902549.jpg?v=0"/>
          <p:cNvPicPr>
            <a:picLocks noChangeAspect="1" noChangeArrowheads="1"/>
          </p:cNvPicPr>
          <p:nvPr/>
        </p:nvPicPr>
        <p:blipFill>
          <a:blip r:embed="rId3"/>
          <a:srcRect/>
          <a:stretch>
            <a:fillRect/>
          </a:stretch>
        </p:blipFill>
        <p:spPr bwMode="auto">
          <a:xfrm>
            <a:off x="4381500" y="3343275"/>
            <a:ext cx="4762500" cy="3514725"/>
          </a:xfrm>
          <a:prstGeom prst="rect">
            <a:avLst/>
          </a:prstGeom>
          <a:noFill/>
          <a:ln w="9525">
            <a:noFill/>
            <a:miter lim="800000"/>
            <a:headEnd/>
            <a:tailEnd/>
          </a:ln>
        </p:spPr>
      </p:pic>
      <p:pic>
        <p:nvPicPr>
          <p:cNvPr id="45059" name="Picture 6" descr="http://gb.fotolibra.com/images/previews/651972-first-battle-of-bull-run.jpeg"/>
          <p:cNvPicPr>
            <a:picLocks noChangeAspect="1" noChangeArrowheads="1"/>
          </p:cNvPicPr>
          <p:nvPr/>
        </p:nvPicPr>
        <p:blipFill>
          <a:blip r:embed="rId4"/>
          <a:srcRect/>
          <a:stretch>
            <a:fillRect/>
          </a:stretch>
        </p:blipFill>
        <p:spPr bwMode="auto">
          <a:xfrm rot="-824798">
            <a:off x="260350" y="3763963"/>
            <a:ext cx="3954463" cy="2662237"/>
          </a:xfrm>
          <a:prstGeom prst="rect">
            <a:avLst/>
          </a:prstGeom>
          <a:noFill/>
          <a:ln w="9525">
            <a:noFill/>
            <a:miter lim="800000"/>
            <a:headEnd/>
            <a:tailEnd/>
          </a:ln>
        </p:spPr>
      </p:pic>
      <p:pic>
        <p:nvPicPr>
          <p:cNvPr id="45060" name="Picture 5" descr="il_fullxfull"/>
          <p:cNvPicPr>
            <a:picLocks noChangeAspect="1" noChangeArrowheads="1"/>
          </p:cNvPicPr>
          <p:nvPr/>
        </p:nvPicPr>
        <p:blipFill>
          <a:blip r:embed="rId5"/>
          <a:srcRect/>
          <a:stretch>
            <a:fillRect/>
          </a:stretch>
        </p:blipFill>
        <p:spPr bwMode="auto">
          <a:xfrm rot="1275028">
            <a:off x="4648200" y="533400"/>
            <a:ext cx="4152900" cy="27193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5057"/>
                                        </p:tgtEl>
                                        <p:attrNameLst>
                                          <p:attrName>style.visibility</p:attrName>
                                        </p:attrNameLst>
                                      </p:cBhvr>
                                      <p:to>
                                        <p:strVal val="visible"/>
                                      </p:to>
                                    </p:set>
                                    <p:anim calcmode="lin" valueType="num">
                                      <p:cBhvr>
                                        <p:cTn id="7" dur="1000" fill="hold"/>
                                        <p:tgtEl>
                                          <p:spTgt spid="45057"/>
                                        </p:tgtEl>
                                        <p:attrNameLst>
                                          <p:attrName>ppt_w</p:attrName>
                                        </p:attrNameLst>
                                      </p:cBhvr>
                                      <p:tavLst>
                                        <p:tav tm="0">
                                          <p:val>
                                            <p:strVal val="#ppt_w*0.70"/>
                                          </p:val>
                                        </p:tav>
                                        <p:tav tm="100000">
                                          <p:val>
                                            <p:strVal val="#ppt_w"/>
                                          </p:val>
                                        </p:tav>
                                      </p:tavLst>
                                    </p:anim>
                                    <p:anim calcmode="lin" valueType="num">
                                      <p:cBhvr>
                                        <p:cTn id="8" dur="1000" fill="hold"/>
                                        <p:tgtEl>
                                          <p:spTgt spid="45057"/>
                                        </p:tgtEl>
                                        <p:attrNameLst>
                                          <p:attrName>ppt_h</p:attrName>
                                        </p:attrNameLst>
                                      </p:cBhvr>
                                      <p:tavLst>
                                        <p:tav tm="0">
                                          <p:val>
                                            <p:strVal val="#ppt_h"/>
                                          </p:val>
                                        </p:tav>
                                        <p:tav tm="100000">
                                          <p:val>
                                            <p:strVal val="#ppt_h"/>
                                          </p:val>
                                        </p:tav>
                                      </p:tavLst>
                                    </p:anim>
                                    <p:animEffect transition="in" filter="fade">
                                      <p:cBhvr>
                                        <p:cTn id="9" dur="1000"/>
                                        <p:tgtEl>
                                          <p:spTgt spid="4505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5060"/>
                                        </p:tgtEl>
                                        <p:attrNameLst>
                                          <p:attrName>style.visibility</p:attrName>
                                        </p:attrNameLst>
                                      </p:cBhvr>
                                      <p:to>
                                        <p:strVal val="visible"/>
                                      </p:to>
                                    </p:set>
                                    <p:anim calcmode="lin" valueType="num">
                                      <p:cBhvr>
                                        <p:cTn id="14" dur="1000" fill="hold"/>
                                        <p:tgtEl>
                                          <p:spTgt spid="45060"/>
                                        </p:tgtEl>
                                        <p:attrNameLst>
                                          <p:attrName>ppt_w</p:attrName>
                                        </p:attrNameLst>
                                      </p:cBhvr>
                                      <p:tavLst>
                                        <p:tav tm="0">
                                          <p:val>
                                            <p:strVal val="#ppt_w*0.70"/>
                                          </p:val>
                                        </p:tav>
                                        <p:tav tm="100000">
                                          <p:val>
                                            <p:strVal val="#ppt_w"/>
                                          </p:val>
                                        </p:tav>
                                      </p:tavLst>
                                    </p:anim>
                                    <p:anim calcmode="lin" valueType="num">
                                      <p:cBhvr>
                                        <p:cTn id="15" dur="1000" fill="hold"/>
                                        <p:tgtEl>
                                          <p:spTgt spid="45060"/>
                                        </p:tgtEl>
                                        <p:attrNameLst>
                                          <p:attrName>ppt_h</p:attrName>
                                        </p:attrNameLst>
                                      </p:cBhvr>
                                      <p:tavLst>
                                        <p:tav tm="0">
                                          <p:val>
                                            <p:strVal val="#ppt_h"/>
                                          </p:val>
                                        </p:tav>
                                        <p:tav tm="100000">
                                          <p:val>
                                            <p:strVal val="#ppt_h"/>
                                          </p:val>
                                        </p:tav>
                                      </p:tavLst>
                                    </p:anim>
                                    <p:animEffect transition="in" filter="fade">
                                      <p:cBhvr>
                                        <p:cTn id="16" dur="1000"/>
                                        <p:tgtEl>
                                          <p:spTgt spid="45060"/>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45059"/>
                                        </p:tgtEl>
                                        <p:attrNameLst>
                                          <p:attrName>style.visibility</p:attrName>
                                        </p:attrNameLst>
                                      </p:cBhvr>
                                      <p:to>
                                        <p:strVal val="visible"/>
                                      </p:to>
                                    </p:set>
                                    <p:anim calcmode="lin" valueType="num">
                                      <p:cBhvr>
                                        <p:cTn id="21" dur="1000" fill="hold"/>
                                        <p:tgtEl>
                                          <p:spTgt spid="45059"/>
                                        </p:tgtEl>
                                        <p:attrNameLst>
                                          <p:attrName>ppt_w</p:attrName>
                                        </p:attrNameLst>
                                      </p:cBhvr>
                                      <p:tavLst>
                                        <p:tav tm="0">
                                          <p:val>
                                            <p:strVal val="#ppt_w*0.70"/>
                                          </p:val>
                                        </p:tav>
                                        <p:tav tm="100000">
                                          <p:val>
                                            <p:strVal val="#ppt_w"/>
                                          </p:val>
                                        </p:tav>
                                      </p:tavLst>
                                    </p:anim>
                                    <p:anim calcmode="lin" valueType="num">
                                      <p:cBhvr>
                                        <p:cTn id="22" dur="1000" fill="hold"/>
                                        <p:tgtEl>
                                          <p:spTgt spid="45059"/>
                                        </p:tgtEl>
                                        <p:attrNameLst>
                                          <p:attrName>ppt_h</p:attrName>
                                        </p:attrNameLst>
                                      </p:cBhvr>
                                      <p:tavLst>
                                        <p:tav tm="0">
                                          <p:val>
                                            <p:strVal val="#ppt_h"/>
                                          </p:val>
                                        </p:tav>
                                        <p:tav tm="100000">
                                          <p:val>
                                            <p:strVal val="#ppt_h"/>
                                          </p:val>
                                        </p:tav>
                                      </p:tavLst>
                                    </p:anim>
                                    <p:animEffect transition="in" filter="fade">
                                      <p:cBhvr>
                                        <p:cTn id="23" dur="1000"/>
                                        <p:tgtEl>
                                          <p:spTgt spid="45059"/>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45058"/>
                                        </p:tgtEl>
                                        <p:attrNameLst>
                                          <p:attrName>style.visibility</p:attrName>
                                        </p:attrNameLst>
                                      </p:cBhvr>
                                      <p:to>
                                        <p:strVal val="visible"/>
                                      </p:to>
                                    </p:set>
                                    <p:anim calcmode="lin" valueType="num">
                                      <p:cBhvr>
                                        <p:cTn id="28" dur="1000" fill="hold"/>
                                        <p:tgtEl>
                                          <p:spTgt spid="45058"/>
                                        </p:tgtEl>
                                        <p:attrNameLst>
                                          <p:attrName>ppt_w</p:attrName>
                                        </p:attrNameLst>
                                      </p:cBhvr>
                                      <p:tavLst>
                                        <p:tav tm="0">
                                          <p:val>
                                            <p:strVal val="#ppt_w*0.70"/>
                                          </p:val>
                                        </p:tav>
                                        <p:tav tm="100000">
                                          <p:val>
                                            <p:strVal val="#ppt_w"/>
                                          </p:val>
                                        </p:tav>
                                      </p:tavLst>
                                    </p:anim>
                                    <p:anim calcmode="lin" valueType="num">
                                      <p:cBhvr>
                                        <p:cTn id="29" dur="1000" fill="hold"/>
                                        <p:tgtEl>
                                          <p:spTgt spid="45058"/>
                                        </p:tgtEl>
                                        <p:attrNameLst>
                                          <p:attrName>ppt_h</p:attrName>
                                        </p:attrNameLst>
                                      </p:cBhvr>
                                      <p:tavLst>
                                        <p:tav tm="0">
                                          <p:val>
                                            <p:strVal val="#ppt_h"/>
                                          </p:val>
                                        </p:tav>
                                        <p:tav tm="100000">
                                          <p:val>
                                            <p:strVal val="#ppt_h"/>
                                          </p:val>
                                        </p:tav>
                                      </p:tavLst>
                                    </p:anim>
                                    <p:animEffect transition="in" filter="fade">
                                      <p:cBhvr>
                                        <p:cTn id="30" dur="10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Content Placeholder 2"/>
          <p:cNvSpPr>
            <a:spLocks noGrp="1"/>
          </p:cNvSpPr>
          <p:nvPr>
            <p:ph idx="1"/>
          </p:nvPr>
        </p:nvSpPr>
        <p:spPr>
          <a:xfrm>
            <a:off x="457200" y="533400"/>
            <a:ext cx="8229600" cy="5181600"/>
          </a:xfrm>
        </p:spPr>
        <p:txBody>
          <a:bodyPr/>
          <a:lstStyle/>
          <a:p>
            <a:pPr eaLnBrk="1" hangingPunct="1">
              <a:buFont typeface="Arial" charset="0"/>
              <a:buNone/>
            </a:pPr>
            <a:r>
              <a:rPr lang="en-US" sz="4000" dirty="0" smtClean="0">
                <a:latin typeface="French Script MT"/>
              </a:rPr>
              <a:t>	</a:t>
            </a:r>
          </a:p>
          <a:p>
            <a:pPr eaLnBrk="1" hangingPunct="1">
              <a:buFont typeface="Arial" charset="0"/>
              <a:buNone/>
            </a:pPr>
            <a:r>
              <a:rPr lang="en-US" sz="4000" dirty="0" smtClean="0">
                <a:latin typeface="French Script MT"/>
              </a:rPr>
              <a:t>	</a:t>
            </a:r>
            <a:r>
              <a:rPr lang="en-US" sz="2800" dirty="0" smtClean="0">
                <a:solidFill>
                  <a:srgbClr val="66FFFF"/>
                </a:solidFill>
                <a:latin typeface="Curlz MT" pitchFamily="82" charset="0"/>
              </a:rPr>
              <a:t>-</a:t>
            </a:r>
            <a:r>
              <a:rPr lang="en-US" sz="2800" dirty="0" smtClean="0">
                <a:solidFill>
                  <a:srgbClr val="9900FF"/>
                </a:solidFill>
                <a:latin typeface="Curlz MT" pitchFamily="82" charset="0"/>
              </a:rPr>
              <a:t> This was the </a:t>
            </a:r>
            <a:r>
              <a:rPr lang="en-US" sz="2800" dirty="0" smtClean="0">
                <a:solidFill>
                  <a:srgbClr val="3333FF"/>
                </a:solidFill>
                <a:latin typeface="Curlz MT" pitchFamily="82" charset="0"/>
              </a:rPr>
              <a:t>first</a:t>
            </a:r>
            <a:r>
              <a:rPr lang="en-US" sz="2800" dirty="0" smtClean="0">
                <a:solidFill>
                  <a:srgbClr val="9900FF"/>
                </a:solidFill>
                <a:latin typeface="Curlz MT" pitchFamily="82" charset="0"/>
              </a:rPr>
              <a:t> major </a:t>
            </a:r>
            <a:r>
              <a:rPr lang="en-US" sz="2800" dirty="0" smtClean="0">
                <a:solidFill>
                  <a:srgbClr val="FF0000"/>
                </a:solidFill>
                <a:latin typeface="Curlz MT" pitchFamily="82" charset="0"/>
              </a:rPr>
              <a:t>land battle </a:t>
            </a:r>
            <a:r>
              <a:rPr lang="en-US" sz="2800" dirty="0" smtClean="0">
                <a:solidFill>
                  <a:srgbClr val="9900FF"/>
                </a:solidFill>
                <a:latin typeface="Curlz MT" pitchFamily="82" charset="0"/>
              </a:rPr>
              <a:t>of the Civil War. It was also the battle that made the war become </a:t>
            </a:r>
            <a:r>
              <a:rPr lang="en-US" sz="2800" dirty="0" smtClean="0">
                <a:solidFill>
                  <a:srgbClr val="00FF00"/>
                </a:solidFill>
                <a:latin typeface="Curlz MT" pitchFamily="82" charset="0"/>
              </a:rPr>
              <a:t>real</a:t>
            </a:r>
            <a:r>
              <a:rPr lang="en-US" sz="2800" dirty="0" smtClean="0">
                <a:solidFill>
                  <a:srgbClr val="9900FF"/>
                </a:solidFill>
                <a:latin typeface="Curlz MT" pitchFamily="82" charset="0"/>
              </a:rPr>
              <a:t> to many. Before the First Battle of Bull Run, many in the </a:t>
            </a:r>
            <a:r>
              <a:rPr lang="en-US" sz="2800" dirty="0" smtClean="0">
                <a:solidFill>
                  <a:srgbClr val="3366FF"/>
                </a:solidFill>
                <a:latin typeface="Curlz MT" pitchFamily="82" charset="0"/>
              </a:rPr>
              <a:t>north</a:t>
            </a:r>
            <a:r>
              <a:rPr lang="en-US" sz="2800" dirty="0" smtClean="0">
                <a:solidFill>
                  <a:srgbClr val="9900FF"/>
                </a:solidFill>
                <a:latin typeface="Curlz MT" pitchFamily="82" charset="0"/>
              </a:rPr>
              <a:t> and the </a:t>
            </a:r>
            <a:r>
              <a:rPr lang="en-US" sz="2800" dirty="0" smtClean="0">
                <a:solidFill>
                  <a:srgbClr val="5F5F5F"/>
                </a:solidFill>
                <a:latin typeface="Curlz MT" pitchFamily="82" charset="0"/>
              </a:rPr>
              <a:t>south</a:t>
            </a:r>
            <a:r>
              <a:rPr lang="en-US" sz="2800" dirty="0" smtClean="0">
                <a:solidFill>
                  <a:srgbClr val="9900FF"/>
                </a:solidFill>
                <a:latin typeface="Curlz MT" pitchFamily="82" charset="0"/>
              </a:rPr>
              <a:t> had acted as though it was very </a:t>
            </a:r>
            <a:r>
              <a:rPr lang="en-US" sz="2800" dirty="0" smtClean="0">
                <a:solidFill>
                  <a:srgbClr val="FFCC00"/>
                </a:solidFill>
                <a:latin typeface="Curlz MT" pitchFamily="82" charset="0"/>
              </a:rPr>
              <a:t>honorable</a:t>
            </a:r>
            <a:r>
              <a:rPr lang="en-US" sz="2800" dirty="0" smtClean="0">
                <a:solidFill>
                  <a:srgbClr val="9900FF"/>
                </a:solidFill>
                <a:latin typeface="Curlz MT" pitchFamily="82" charset="0"/>
              </a:rPr>
              <a:t> to fight in the war. However, with the </a:t>
            </a:r>
            <a:r>
              <a:rPr lang="en-US" sz="2800" dirty="0" smtClean="0">
                <a:solidFill>
                  <a:srgbClr val="FF0000"/>
                </a:solidFill>
                <a:latin typeface="Curlz MT" pitchFamily="82" charset="0"/>
              </a:rPr>
              <a:t>deaths</a:t>
            </a:r>
            <a:r>
              <a:rPr lang="en-US" sz="2800" dirty="0" smtClean="0">
                <a:solidFill>
                  <a:srgbClr val="9900FF"/>
                </a:solidFill>
                <a:latin typeface="Curlz MT" pitchFamily="82" charset="0"/>
              </a:rPr>
              <a:t> of troops and civilians, the </a:t>
            </a:r>
            <a:r>
              <a:rPr lang="en-US" sz="2800" dirty="0" smtClean="0">
                <a:solidFill>
                  <a:srgbClr val="00B0F0"/>
                </a:solidFill>
                <a:latin typeface="Curlz MT" pitchFamily="82" charset="0"/>
              </a:rPr>
              <a:t>reality </a:t>
            </a:r>
            <a:r>
              <a:rPr lang="en-US" sz="2800" dirty="0" smtClean="0">
                <a:solidFill>
                  <a:srgbClr val="9900FF"/>
                </a:solidFill>
                <a:latin typeface="Curlz MT" pitchFamily="82" charset="0"/>
              </a:rPr>
              <a:t>of war was brought home</a:t>
            </a:r>
            <a:r>
              <a:rPr lang="en-US" sz="2400" dirty="0" smtClean="0">
                <a:solidFill>
                  <a:srgbClr val="9900FF"/>
                </a:solidFill>
                <a:latin typeface="Segoe Print" pitchFamily="2"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6081">
                                            <p:txEl>
                                              <p:pRg st="0" end="0"/>
                                            </p:txEl>
                                          </p:spTgt>
                                        </p:tgtEl>
                                        <p:attrNameLst>
                                          <p:attrName>style.visibility</p:attrName>
                                        </p:attrNameLst>
                                      </p:cBhvr>
                                      <p:to>
                                        <p:strVal val="visible"/>
                                      </p:to>
                                    </p:set>
                                    <p:animEffect transition="in" filter="slide(fromBottom)">
                                      <p:cBhvr>
                                        <p:cTn id="7" dur="500"/>
                                        <p:tgtEl>
                                          <p:spTgt spid="460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6081">
                                            <p:txEl>
                                              <p:pRg st="1" end="1"/>
                                            </p:txEl>
                                          </p:spTgt>
                                        </p:tgtEl>
                                        <p:attrNameLst>
                                          <p:attrName>style.visibility</p:attrName>
                                        </p:attrNameLst>
                                      </p:cBhvr>
                                      <p:to>
                                        <p:strVal val="visible"/>
                                      </p:to>
                                    </p:set>
                                    <p:animEffect transition="in" filter="slide(fromBottom)">
                                      <p:cBhvr>
                                        <p:cTn id="12" dur="500"/>
                                        <p:tgtEl>
                                          <p:spTgt spid="460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381000" y="304800"/>
            <a:ext cx="8229600" cy="1143000"/>
          </a:xfrm>
        </p:spPr>
        <p:txBody>
          <a:bodyPr/>
          <a:lstStyle/>
          <a:p>
            <a:pPr eaLnBrk="1" hangingPunct="1"/>
            <a:r>
              <a:rPr lang="en-US" sz="3200" dirty="0" smtClean="0">
                <a:latin typeface="Comic Sans MS" pitchFamily="66" charset="0"/>
              </a:rPr>
              <a:t>Battle Of Gettysburg</a:t>
            </a:r>
            <a:br>
              <a:rPr lang="en-US" sz="3200" dirty="0" smtClean="0">
                <a:latin typeface="Comic Sans MS" pitchFamily="66" charset="0"/>
              </a:rPr>
            </a:br>
            <a:r>
              <a:rPr lang="en-US" sz="3200" dirty="0" smtClean="0">
                <a:latin typeface="Comic Sans MS" pitchFamily="66" charset="0"/>
              </a:rPr>
              <a:t>July 1</a:t>
            </a:r>
            <a:r>
              <a:rPr lang="en-US" sz="3200" baseline="30000" dirty="0" smtClean="0">
                <a:latin typeface="Comic Sans MS" pitchFamily="66" charset="0"/>
              </a:rPr>
              <a:t>st</a:t>
            </a:r>
            <a:r>
              <a:rPr lang="en-US" sz="3200" dirty="0" smtClean="0">
                <a:latin typeface="Comic Sans MS" pitchFamily="66" charset="0"/>
              </a:rPr>
              <a:t> -3</a:t>
            </a:r>
            <a:r>
              <a:rPr lang="en-US" sz="3200" baseline="30000" dirty="0" smtClean="0">
                <a:latin typeface="Comic Sans MS" pitchFamily="66" charset="0"/>
              </a:rPr>
              <a:t>rd</a:t>
            </a:r>
            <a:r>
              <a:rPr lang="en-US" sz="3200" dirty="0" smtClean="0">
                <a:latin typeface="Comic Sans MS" pitchFamily="66" charset="0"/>
              </a:rPr>
              <a:t> , 1863</a:t>
            </a:r>
          </a:p>
        </p:txBody>
      </p:sp>
      <p:sp>
        <p:nvSpPr>
          <p:cNvPr id="47106" name="Content Placeholder 2"/>
          <p:cNvSpPr>
            <a:spLocks noGrp="1"/>
          </p:cNvSpPr>
          <p:nvPr>
            <p:ph idx="1"/>
          </p:nvPr>
        </p:nvSpPr>
        <p:spPr/>
        <p:txBody>
          <a:bodyPr/>
          <a:lstStyle/>
          <a:p>
            <a:pPr lvl="1" eaLnBrk="1" hangingPunct="1">
              <a:buFont typeface="Arial" charset="0"/>
              <a:buNone/>
            </a:pPr>
            <a:r>
              <a:rPr lang="en-US" sz="2000" dirty="0" smtClean="0">
                <a:latin typeface="Segoe Print" pitchFamily="2" charset="0"/>
              </a:rPr>
              <a:t>-</a:t>
            </a:r>
            <a:r>
              <a:rPr lang="en-US" sz="2000" dirty="0" smtClean="0">
                <a:latin typeface="Comic Sans MS" pitchFamily="66" charset="0"/>
              </a:rPr>
              <a:t>Union: </a:t>
            </a:r>
            <a:r>
              <a:rPr lang="en-US" sz="2000" dirty="0" smtClean="0">
                <a:latin typeface="Comic Sans MS" pitchFamily="66" charset="0"/>
                <a:cs typeface="Times New Roman" pitchFamily="18" charset="0"/>
              </a:rPr>
              <a:t>General George Meade</a:t>
            </a:r>
          </a:p>
          <a:p>
            <a:pPr lvl="1" eaLnBrk="1" hangingPunct="1">
              <a:buFont typeface="Arial" charset="0"/>
              <a:buNone/>
            </a:pPr>
            <a:r>
              <a:rPr lang="en-US" sz="2000" dirty="0" smtClean="0">
                <a:latin typeface="Comic Sans MS" pitchFamily="66" charset="0"/>
                <a:cs typeface="Times New Roman" pitchFamily="18" charset="0"/>
              </a:rPr>
              <a:t>-Confederate: Robert E. Lee </a:t>
            </a:r>
          </a:p>
          <a:p>
            <a:pPr eaLnBrk="1" hangingPunct="1">
              <a:buFont typeface="Arial" charset="0"/>
              <a:buNone/>
            </a:pPr>
            <a:r>
              <a:rPr lang="en-US" sz="2000" dirty="0" smtClean="0">
                <a:solidFill>
                  <a:srgbClr val="17375E"/>
                </a:solidFill>
                <a:latin typeface="Comic Sans MS" pitchFamily="66" charset="0"/>
                <a:cs typeface="Times New Roman" pitchFamily="18" charset="0"/>
              </a:rPr>
              <a:t>	</a:t>
            </a:r>
            <a:r>
              <a:rPr lang="en-US" sz="2000" dirty="0" smtClean="0">
                <a:latin typeface="Comic Sans MS" pitchFamily="66" charset="0"/>
                <a:cs typeface="Times New Roman" pitchFamily="18" charset="0"/>
              </a:rPr>
              <a:t>  -The battle lasted three day’s</a:t>
            </a:r>
          </a:p>
          <a:p>
            <a:pPr eaLnBrk="1" hangingPunct="1">
              <a:buFont typeface="Arial" charset="0"/>
              <a:buNone/>
            </a:pPr>
            <a:r>
              <a:rPr lang="en-US" sz="2000" dirty="0" smtClean="0">
                <a:solidFill>
                  <a:srgbClr val="17375E"/>
                </a:solidFill>
                <a:latin typeface="Comic Sans MS" pitchFamily="66" charset="0"/>
                <a:cs typeface="Times New Roman" pitchFamily="18" charset="0"/>
              </a:rPr>
              <a:t>	  -Union Troops Involved: 93,921</a:t>
            </a:r>
          </a:p>
          <a:p>
            <a:pPr eaLnBrk="1" hangingPunct="1">
              <a:buFont typeface="Arial" charset="0"/>
              <a:buNone/>
            </a:pPr>
            <a:r>
              <a:rPr lang="en-US" sz="2000" dirty="0" smtClean="0">
                <a:solidFill>
                  <a:srgbClr val="FF0000"/>
                </a:solidFill>
                <a:latin typeface="Comic Sans MS" pitchFamily="66" charset="0"/>
                <a:cs typeface="Times New Roman" pitchFamily="18" charset="0"/>
              </a:rPr>
              <a:t>	  -Confederate Troops Involved: 71,699</a:t>
            </a:r>
          </a:p>
          <a:p>
            <a:pPr eaLnBrk="1" hangingPunct="1">
              <a:buFont typeface="Arial" charset="0"/>
              <a:buNone/>
            </a:pPr>
            <a:r>
              <a:rPr lang="en-US" sz="2000" dirty="0" smtClean="0">
                <a:solidFill>
                  <a:srgbClr val="FF0000"/>
                </a:solidFill>
                <a:latin typeface="Comic Sans MS" pitchFamily="66" charset="0"/>
                <a:cs typeface="Times New Roman" pitchFamily="18" charset="0"/>
              </a:rPr>
              <a:t>	  </a:t>
            </a:r>
            <a:r>
              <a:rPr lang="en-US" sz="2000" dirty="0" smtClean="0">
                <a:latin typeface="Comic Sans MS" pitchFamily="66" charset="0"/>
                <a:cs typeface="Times New Roman" pitchFamily="18" charset="0"/>
              </a:rPr>
              <a:t>-The first day Confederates sent the union running away screaming like little girls. Although the Union were seriously beat they went back and held their line. They would have even peed on it to claim their territory! </a:t>
            </a:r>
            <a:r>
              <a:rPr lang="en-US" sz="2000" dirty="0" smtClean="0">
                <a:latin typeface="Comic Sans MS" pitchFamily="66" charset="0"/>
                <a:cs typeface="Times New Roman" pitchFamily="18" charset="0"/>
              </a:rPr>
              <a:t>Confederate </a:t>
            </a:r>
            <a:r>
              <a:rPr lang="en-US" sz="2000" dirty="0" smtClean="0">
                <a:latin typeface="Comic Sans MS" pitchFamily="66" charset="0"/>
                <a:cs typeface="Times New Roman" pitchFamily="18" charset="0"/>
              </a:rPr>
              <a:t>troops charged the Union troops, but the Confederates held them </a:t>
            </a:r>
            <a:r>
              <a:rPr lang="en-US" sz="2000" dirty="0" smtClean="0">
                <a:latin typeface="Comic Sans MS" pitchFamily="66" charset="0"/>
                <a:cs typeface="Times New Roman" pitchFamily="18" charset="0"/>
              </a:rPr>
              <a:t>off </a:t>
            </a:r>
            <a:r>
              <a:rPr lang="en-US" sz="2000" dirty="0" smtClean="0">
                <a:latin typeface="Comic Sans MS" pitchFamily="66" charset="0"/>
                <a:cs typeface="Times New Roman" pitchFamily="18" charset="0"/>
              </a:rPr>
              <a:t>with tremendous rifle and artillery fire.</a:t>
            </a:r>
          </a:p>
          <a:p>
            <a:pPr eaLnBrk="1" hangingPunct="1">
              <a:buFont typeface="Arial" charset="0"/>
              <a:buNone/>
            </a:pPr>
            <a:endParaRPr lang="en-US" sz="2000" dirty="0" smtClean="0">
              <a:latin typeface="Comic Sans MS" pitchFamily="66" charset="0"/>
              <a:cs typeface="Times New Roman" pitchFamily="18" charset="0"/>
            </a:endParaRPr>
          </a:p>
          <a:p>
            <a:pPr lvl="1" eaLnBrk="1" hangingPunct="1">
              <a:buFont typeface="Arial" charset="0"/>
              <a:buNone/>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Effect transition="in" filter="fade">
                                      <p:cBhvr>
                                        <p:cTn id="7" dur="2000"/>
                                        <p:tgtEl>
                                          <p:spTgt spid="4710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106">
                                            <p:txEl>
                                              <p:pRg st="1" end="1"/>
                                            </p:txEl>
                                          </p:spTgt>
                                        </p:tgtEl>
                                        <p:attrNameLst>
                                          <p:attrName>style.visibility</p:attrName>
                                        </p:attrNameLst>
                                      </p:cBhvr>
                                      <p:to>
                                        <p:strVal val="visible"/>
                                      </p:to>
                                    </p:set>
                                    <p:animEffect transition="in" filter="fade">
                                      <p:cBhvr>
                                        <p:cTn id="10" dur="2000"/>
                                        <p:tgtEl>
                                          <p:spTgt spid="4710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7106">
                                            <p:txEl>
                                              <p:pRg st="2" end="2"/>
                                            </p:txEl>
                                          </p:spTgt>
                                        </p:tgtEl>
                                        <p:attrNameLst>
                                          <p:attrName>style.visibility</p:attrName>
                                        </p:attrNameLst>
                                      </p:cBhvr>
                                      <p:to>
                                        <p:strVal val="visible"/>
                                      </p:to>
                                    </p:set>
                                    <p:animEffect transition="in" filter="fade">
                                      <p:cBhvr>
                                        <p:cTn id="15" dur="2000"/>
                                        <p:tgtEl>
                                          <p:spTgt spid="4710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7106">
                                            <p:txEl>
                                              <p:pRg st="3" end="3"/>
                                            </p:txEl>
                                          </p:spTgt>
                                        </p:tgtEl>
                                        <p:attrNameLst>
                                          <p:attrName>style.visibility</p:attrName>
                                        </p:attrNameLst>
                                      </p:cBhvr>
                                      <p:to>
                                        <p:strVal val="visible"/>
                                      </p:to>
                                    </p:set>
                                    <p:animEffect transition="in" filter="fade">
                                      <p:cBhvr>
                                        <p:cTn id="20" dur="2000"/>
                                        <p:tgtEl>
                                          <p:spTgt spid="4710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7106">
                                            <p:txEl>
                                              <p:pRg st="4" end="4"/>
                                            </p:txEl>
                                          </p:spTgt>
                                        </p:tgtEl>
                                        <p:attrNameLst>
                                          <p:attrName>style.visibility</p:attrName>
                                        </p:attrNameLst>
                                      </p:cBhvr>
                                      <p:to>
                                        <p:strVal val="visible"/>
                                      </p:to>
                                    </p:set>
                                    <p:animEffect transition="in" filter="fade">
                                      <p:cBhvr>
                                        <p:cTn id="25" dur="2000"/>
                                        <p:tgtEl>
                                          <p:spTgt spid="47106">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7106">
                                            <p:txEl>
                                              <p:pRg st="5" end="5"/>
                                            </p:txEl>
                                          </p:spTgt>
                                        </p:tgtEl>
                                        <p:attrNameLst>
                                          <p:attrName>style.visibility</p:attrName>
                                        </p:attrNameLst>
                                      </p:cBhvr>
                                      <p:to>
                                        <p:strVal val="visible"/>
                                      </p:to>
                                    </p:set>
                                    <p:animEffect transition="in" filter="fade">
                                      <p:cBhvr>
                                        <p:cTn id="30" dur="2000"/>
                                        <p:tgtEl>
                                          <p:spTgt spid="4710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457200" y="304800"/>
            <a:ext cx="8229600" cy="1143000"/>
          </a:xfrm>
        </p:spPr>
        <p:txBody>
          <a:bodyPr/>
          <a:lstStyle/>
          <a:p>
            <a:pPr eaLnBrk="1" hangingPunct="1"/>
            <a:r>
              <a:rPr lang="en-US" dirty="0" smtClean="0">
                <a:solidFill>
                  <a:srgbClr val="3366FF"/>
                </a:solidFill>
                <a:latin typeface="Segoe Print" pitchFamily="2" charset="0"/>
              </a:rPr>
              <a:t>C</a:t>
            </a:r>
            <a:r>
              <a:rPr lang="en-US" dirty="0" smtClean="0">
                <a:solidFill>
                  <a:srgbClr val="666633"/>
                </a:solidFill>
                <a:latin typeface="Segoe Print" pitchFamily="2" charset="0"/>
              </a:rPr>
              <a:t>a</a:t>
            </a:r>
            <a:r>
              <a:rPr lang="en-US" dirty="0" smtClean="0">
                <a:solidFill>
                  <a:srgbClr val="3366FF"/>
                </a:solidFill>
                <a:latin typeface="Segoe Print" pitchFamily="2" charset="0"/>
              </a:rPr>
              <a:t>s</a:t>
            </a:r>
            <a:r>
              <a:rPr lang="en-US" dirty="0" smtClean="0">
                <a:solidFill>
                  <a:srgbClr val="666633"/>
                </a:solidFill>
                <a:latin typeface="Segoe Print" pitchFamily="2" charset="0"/>
              </a:rPr>
              <a:t>u</a:t>
            </a:r>
            <a:r>
              <a:rPr lang="en-US" dirty="0" smtClean="0">
                <a:solidFill>
                  <a:srgbClr val="3366FF"/>
                </a:solidFill>
                <a:latin typeface="Segoe Print" pitchFamily="2" charset="0"/>
              </a:rPr>
              <a:t>a</a:t>
            </a:r>
            <a:r>
              <a:rPr lang="en-US" dirty="0" smtClean="0">
                <a:solidFill>
                  <a:srgbClr val="666633"/>
                </a:solidFill>
                <a:latin typeface="Segoe Print" pitchFamily="2" charset="0"/>
              </a:rPr>
              <a:t>l</a:t>
            </a:r>
            <a:r>
              <a:rPr lang="en-US" dirty="0" smtClean="0">
                <a:solidFill>
                  <a:srgbClr val="3366FF"/>
                </a:solidFill>
                <a:latin typeface="Segoe Print" pitchFamily="2" charset="0"/>
              </a:rPr>
              <a:t>t</a:t>
            </a:r>
            <a:r>
              <a:rPr lang="en-US" dirty="0" smtClean="0">
                <a:solidFill>
                  <a:srgbClr val="666633"/>
                </a:solidFill>
                <a:latin typeface="Segoe Print" pitchFamily="2" charset="0"/>
              </a:rPr>
              <a:t>i</a:t>
            </a:r>
            <a:r>
              <a:rPr lang="en-US" dirty="0" smtClean="0">
                <a:solidFill>
                  <a:srgbClr val="3366FF"/>
                </a:solidFill>
                <a:latin typeface="Segoe Print" pitchFamily="2" charset="0"/>
              </a:rPr>
              <a:t>e</a:t>
            </a:r>
            <a:r>
              <a:rPr lang="en-US" dirty="0" smtClean="0">
                <a:solidFill>
                  <a:srgbClr val="666633"/>
                </a:solidFill>
                <a:latin typeface="Segoe Print" pitchFamily="2" charset="0"/>
              </a:rPr>
              <a:t>s</a:t>
            </a:r>
          </a:p>
        </p:txBody>
      </p:sp>
      <p:sp>
        <p:nvSpPr>
          <p:cNvPr id="48130" name="Content Placeholder 2"/>
          <p:cNvSpPr>
            <a:spLocks noGrp="1"/>
          </p:cNvSpPr>
          <p:nvPr>
            <p:ph idx="1"/>
          </p:nvPr>
        </p:nvSpPr>
        <p:spPr/>
        <p:txBody>
          <a:bodyPr/>
          <a:lstStyle/>
          <a:p>
            <a:pPr eaLnBrk="1" hangingPunct="1">
              <a:buFont typeface="Arial" charset="0"/>
              <a:buNone/>
            </a:pPr>
            <a:r>
              <a:rPr lang="en-US" sz="2400" dirty="0" smtClean="0">
                <a:solidFill>
                  <a:srgbClr val="3366FF"/>
                </a:solidFill>
                <a:latin typeface="Segoe Print" pitchFamily="2" charset="0"/>
                <a:cs typeface="Times New Roman" pitchFamily="18" charset="0"/>
              </a:rPr>
              <a:t>   	Union	</a:t>
            </a:r>
            <a:r>
              <a:rPr lang="en-US" sz="2400" dirty="0" smtClean="0">
                <a:latin typeface="Segoe Print" pitchFamily="2" charset="0"/>
                <a:cs typeface="Times New Roman" pitchFamily="18" charset="0"/>
              </a:rPr>
              <a:t>			</a:t>
            </a:r>
            <a:r>
              <a:rPr lang="en-US" sz="2400" dirty="0" smtClean="0">
                <a:solidFill>
                  <a:srgbClr val="666633"/>
                </a:solidFill>
                <a:latin typeface="Segoe Print" pitchFamily="2" charset="0"/>
                <a:cs typeface="Times New Roman" pitchFamily="18" charset="0"/>
              </a:rPr>
              <a:t>Confederates</a:t>
            </a:r>
          </a:p>
          <a:p>
            <a:pPr eaLnBrk="1" hangingPunct="1">
              <a:buFont typeface="Arial" charset="0"/>
              <a:buNone/>
            </a:pPr>
            <a:endParaRPr lang="en-US" sz="2400" dirty="0" smtClean="0">
              <a:solidFill>
                <a:srgbClr val="666633"/>
              </a:solidFill>
              <a:latin typeface="Segoe Print" pitchFamily="2" charset="0"/>
              <a:cs typeface="Times New Roman" pitchFamily="18" charset="0"/>
            </a:endParaRPr>
          </a:p>
          <a:p>
            <a:pPr eaLnBrk="1" hangingPunct="1">
              <a:buFont typeface="Arial" charset="0"/>
              <a:buNone/>
            </a:pPr>
            <a:endParaRPr lang="en-US" sz="2400" dirty="0" smtClean="0">
              <a:latin typeface="Segoe Print" pitchFamily="2" charset="0"/>
              <a:cs typeface="Times New Roman" pitchFamily="18" charset="0"/>
            </a:endParaRPr>
          </a:p>
          <a:p>
            <a:pPr eaLnBrk="1" hangingPunct="1">
              <a:buFont typeface="Arial" charset="0"/>
              <a:buNone/>
            </a:pPr>
            <a:endParaRPr lang="en-US" sz="2400" dirty="0" smtClean="0">
              <a:latin typeface="Segoe Print" pitchFamily="2" charset="0"/>
              <a:cs typeface="Times New Roman" pitchFamily="18" charset="0"/>
            </a:endParaRPr>
          </a:p>
          <a:p>
            <a:pPr eaLnBrk="1" hangingPunct="1">
              <a:buFont typeface="Arial" charset="0"/>
              <a:buNone/>
            </a:pPr>
            <a:endParaRPr lang="en-US" sz="2400" dirty="0" smtClean="0">
              <a:latin typeface="Segoe Print" pitchFamily="2" charset="0"/>
              <a:cs typeface="Times New Roman" pitchFamily="18" charset="0"/>
            </a:endParaRPr>
          </a:p>
          <a:p>
            <a:pPr eaLnBrk="1" hangingPunct="1">
              <a:buFont typeface="Arial" charset="0"/>
              <a:buNone/>
            </a:pPr>
            <a:endParaRPr lang="en-US" sz="2400" dirty="0" smtClean="0">
              <a:latin typeface="Segoe Print" pitchFamily="2" charset="0"/>
              <a:cs typeface="Times New Roman" pitchFamily="18" charset="0"/>
            </a:endParaRPr>
          </a:p>
          <a:p>
            <a:pPr eaLnBrk="1" hangingPunct="1">
              <a:buFont typeface="Arial" charset="0"/>
              <a:buNone/>
            </a:pPr>
            <a:endParaRPr lang="en-US" sz="2400" dirty="0" smtClean="0">
              <a:latin typeface="Segoe Print" pitchFamily="2" charset="0"/>
              <a:cs typeface="Times New Roman" pitchFamily="18" charset="0"/>
            </a:endParaRPr>
          </a:p>
          <a:p>
            <a:pPr eaLnBrk="1" hangingPunct="1">
              <a:buFont typeface="Arial" charset="0"/>
              <a:buNone/>
            </a:pPr>
            <a:endParaRPr lang="en-US" sz="2400" dirty="0" smtClean="0">
              <a:latin typeface="Segoe Print" pitchFamily="2" charset="0"/>
              <a:cs typeface="Times New Roman" pitchFamily="18" charset="0"/>
            </a:endParaRPr>
          </a:p>
          <a:p>
            <a:pPr eaLnBrk="1" hangingPunct="1">
              <a:buFont typeface="Arial" charset="0"/>
              <a:buNone/>
            </a:pPr>
            <a:r>
              <a:rPr lang="en-US" sz="2400" dirty="0" smtClean="0">
                <a:latin typeface="Segoe Print" pitchFamily="2" charset="0"/>
                <a:cs typeface="Times New Roman" pitchFamily="18" charset="0"/>
              </a:rPr>
              <a:t>         </a:t>
            </a:r>
            <a:r>
              <a:rPr lang="en-US" sz="2400" dirty="0" smtClean="0">
                <a:solidFill>
                  <a:srgbClr val="3366FF"/>
                </a:solidFill>
                <a:latin typeface="Segoe Print" pitchFamily="2" charset="0"/>
                <a:cs typeface="Times New Roman" pitchFamily="18" charset="0"/>
              </a:rPr>
              <a:t>23,055 			  </a:t>
            </a:r>
            <a:r>
              <a:rPr lang="en-US" sz="2400" dirty="0" smtClean="0">
                <a:solidFill>
                  <a:srgbClr val="3366FF"/>
                </a:solidFill>
                <a:latin typeface="Segoe Print" pitchFamily="2" charset="0"/>
                <a:cs typeface="Times New Roman" pitchFamily="18" charset="0"/>
              </a:rPr>
              <a:t>              </a:t>
            </a:r>
            <a:r>
              <a:rPr lang="en-US" sz="2400" dirty="0" smtClean="0">
                <a:solidFill>
                  <a:srgbClr val="666633"/>
                </a:solidFill>
                <a:latin typeface="Segoe Print" pitchFamily="2" charset="0"/>
                <a:cs typeface="Times New Roman" pitchFamily="18" charset="0"/>
              </a:rPr>
              <a:t>23,231</a:t>
            </a:r>
          </a:p>
          <a:p>
            <a:pPr eaLnBrk="1" hangingPunct="1"/>
            <a:endParaRPr lang="en-US" sz="2400" dirty="0" smtClean="0">
              <a:solidFill>
                <a:srgbClr val="666633"/>
              </a:solidFill>
              <a:latin typeface="Segoe Print" pitchFamily="2" charset="0"/>
              <a:cs typeface="Times New Roman" pitchFamily="18" charset="0"/>
            </a:endParaRPr>
          </a:p>
          <a:p>
            <a:pPr eaLnBrk="1" hangingPunct="1">
              <a:buFont typeface="Arial" charset="0"/>
              <a:buNone/>
            </a:pPr>
            <a:endParaRPr lang="en-US" dirty="0" smtClean="0"/>
          </a:p>
        </p:txBody>
      </p:sp>
      <p:pic>
        <p:nvPicPr>
          <p:cNvPr id="48131" name="Picture 4" descr="IH140451"/>
          <p:cNvPicPr>
            <a:picLocks noChangeAspect="1" noChangeArrowheads="1"/>
          </p:cNvPicPr>
          <p:nvPr/>
        </p:nvPicPr>
        <p:blipFill>
          <a:blip r:embed="rId3"/>
          <a:srcRect/>
          <a:stretch>
            <a:fillRect/>
          </a:stretch>
        </p:blipFill>
        <p:spPr bwMode="auto">
          <a:xfrm>
            <a:off x="4724400" y="2286000"/>
            <a:ext cx="3124200" cy="2376488"/>
          </a:xfrm>
          <a:prstGeom prst="rect">
            <a:avLst/>
          </a:prstGeom>
          <a:noFill/>
          <a:ln w="9525">
            <a:noFill/>
            <a:miter lim="800000"/>
            <a:headEnd/>
            <a:tailEnd/>
          </a:ln>
        </p:spPr>
      </p:pic>
      <p:pic>
        <p:nvPicPr>
          <p:cNvPr id="48132" name="Picture 6" descr="NA005082"/>
          <p:cNvPicPr>
            <a:picLocks noChangeAspect="1" noChangeArrowheads="1"/>
          </p:cNvPicPr>
          <p:nvPr/>
        </p:nvPicPr>
        <p:blipFill>
          <a:blip r:embed="rId4"/>
          <a:srcRect/>
          <a:stretch>
            <a:fillRect/>
          </a:stretch>
        </p:blipFill>
        <p:spPr bwMode="auto">
          <a:xfrm>
            <a:off x="533400" y="2362200"/>
            <a:ext cx="3124200" cy="2343150"/>
          </a:xfrm>
          <a:prstGeom prst="rect">
            <a:avLst/>
          </a:prstGeom>
          <a:noFill/>
          <a:ln w="9525">
            <a:noFill/>
            <a:miter lim="800000"/>
            <a:headEnd/>
            <a:tailEnd/>
          </a:ln>
        </p:spPr>
      </p:pic>
      <p:pic>
        <p:nvPicPr>
          <p:cNvPr id="48134" name="death_awaits.au">
            <a:hlinkClick r:id="" action="ppaction://media"/>
          </p:cNvPr>
          <p:cNvPicPr>
            <a:picLocks noRot="1" noChangeAspect="1" noChangeArrowheads="1"/>
          </p:cNvPicPr>
          <p:nvPr>
            <a:audioFile r:link="rId1"/>
          </p:nvPr>
        </p:nvPicPr>
        <p:blipFill>
          <a:blip r:embed="rId5"/>
          <a:srcRect/>
          <a:stretch>
            <a:fillRect/>
          </a:stretch>
        </p:blipFill>
        <p:spPr bwMode="auto">
          <a:xfrm>
            <a:off x="7162800" y="68580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4" fill="hold"/>
                                        <p:tgtEl>
                                          <p:spTgt spid="48134"/>
                                        </p:tgtEl>
                                      </p:cBhvr>
                                    </p:cmd>
                                  </p:childTnLst>
                                </p:cTn>
                              </p:par>
                            </p:childTnLst>
                          </p:cTn>
                        </p:par>
                      </p:childTnLst>
                    </p:cTn>
                  </p:par>
                  <p:par>
                    <p:cTn id="7" fill="hold">
                      <p:stCondLst>
                        <p:cond delay="indefinite"/>
                      </p:stCondLst>
                      <p:childTnLst>
                        <p:par>
                          <p:cTn id="8" fill="hold">
                            <p:stCondLst>
                              <p:cond delay="0"/>
                            </p:stCondLst>
                            <p:childTnLst>
                              <p:par>
                                <p:cTn id="9" presetID="41" presetClass="entr" presetSubtype="0" fill="hold" grpId="0" nodeType="clickEffect">
                                  <p:stCondLst>
                                    <p:cond delay="0"/>
                                  </p:stCondLst>
                                  <p:iterate type="lt">
                                    <p:tmPct val="10000"/>
                                  </p:iterate>
                                  <p:childTnLst>
                                    <p:set>
                                      <p:cBhvr>
                                        <p:cTn id="10" dur="1" fill="hold">
                                          <p:stCondLst>
                                            <p:cond delay="0"/>
                                          </p:stCondLst>
                                        </p:cTn>
                                        <p:tgtEl>
                                          <p:spTgt spid="48130">
                                            <p:txEl>
                                              <p:pRg st="0" end="0"/>
                                            </p:txEl>
                                          </p:spTgt>
                                        </p:tgtEl>
                                        <p:attrNameLst>
                                          <p:attrName>style.visibility</p:attrName>
                                        </p:attrNameLst>
                                      </p:cBhvr>
                                      <p:to>
                                        <p:strVal val="visible"/>
                                      </p:to>
                                    </p:set>
                                    <p:anim calcmode="lin" valueType="num">
                                      <p:cBhvr>
                                        <p:cTn id="11" dur="500" fill="hold"/>
                                        <p:tgtEl>
                                          <p:spTgt spid="4813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8130">
                                            <p:txEl>
                                              <p:pRg st="0" end="0"/>
                                            </p:txEl>
                                          </p:spTgt>
                                        </p:tgtEl>
                                        <p:attrNameLst>
                                          <p:attrName>ppt_y</p:attrName>
                                        </p:attrNameLst>
                                      </p:cBhvr>
                                      <p:tavLst>
                                        <p:tav tm="0">
                                          <p:val>
                                            <p:strVal val="#ppt_y"/>
                                          </p:val>
                                        </p:tav>
                                        <p:tav tm="100000">
                                          <p:val>
                                            <p:strVal val="#ppt_y"/>
                                          </p:val>
                                        </p:tav>
                                      </p:tavLst>
                                    </p:anim>
                                    <p:anim calcmode="lin" valueType="num">
                                      <p:cBhvr>
                                        <p:cTn id="13" dur="500" fill="hold"/>
                                        <p:tgtEl>
                                          <p:spTgt spid="4813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813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8130">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48130">
                                            <p:txEl>
                                              <p:pRg st="8" end="8"/>
                                            </p:txEl>
                                          </p:spTgt>
                                        </p:tgtEl>
                                        <p:attrNameLst>
                                          <p:attrName>style.visibility</p:attrName>
                                        </p:attrNameLst>
                                      </p:cBhvr>
                                      <p:to>
                                        <p:strVal val="visible"/>
                                      </p:to>
                                    </p:set>
                                    <p:anim calcmode="lin" valueType="num">
                                      <p:cBhvr>
                                        <p:cTn id="20" dur="500" fill="hold"/>
                                        <p:tgtEl>
                                          <p:spTgt spid="48130">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8130">
                                            <p:txEl>
                                              <p:pRg st="8" end="8"/>
                                            </p:txEl>
                                          </p:spTgt>
                                        </p:tgtEl>
                                        <p:attrNameLst>
                                          <p:attrName>ppt_y</p:attrName>
                                        </p:attrNameLst>
                                      </p:cBhvr>
                                      <p:tavLst>
                                        <p:tav tm="0">
                                          <p:val>
                                            <p:strVal val="#ppt_y"/>
                                          </p:val>
                                        </p:tav>
                                        <p:tav tm="100000">
                                          <p:val>
                                            <p:strVal val="#ppt_y"/>
                                          </p:val>
                                        </p:tav>
                                      </p:tavLst>
                                    </p:anim>
                                    <p:anim calcmode="lin" valueType="num">
                                      <p:cBhvr>
                                        <p:cTn id="22" dur="500" fill="hold"/>
                                        <p:tgtEl>
                                          <p:spTgt spid="48130">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8130">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813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48134"/>
                </p:tgtEl>
              </p:cMediaNode>
            </p:audio>
          </p:childTnLst>
        </p:cTn>
      </p:par>
    </p:tnLst>
    <p:bldLst>
      <p:bldP spid="4813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5" descr="gettysburg_charg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49155" name="auto_gun.mp3">
            <a:hlinkClick r:id="" action="ppaction://media"/>
          </p:cNvPr>
          <p:cNvPicPr>
            <a:picLocks noRot="1" noChangeAspect="1" noChangeArrowheads="1"/>
          </p:cNvPicPr>
          <p:nvPr>
            <a:audioFile r:link="rId1"/>
          </p:nvPr>
        </p:nvPicPr>
        <p:blipFill>
          <a:blip r:embed="rId4"/>
          <a:srcRect/>
          <a:stretch>
            <a:fillRect/>
          </a:stretch>
        </p:blipFill>
        <p:spPr bwMode="auto">
          <a:xfrm>
            <a:off x="7010400" y="7010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72" fill="hold"/>
                                        <p:tgtEl>
                                          <p:spTgt spid="49155"/>
                                        </p:tgtEl>
                                      </p:cBhvr>
                                    </p:cmd>
                                  </p:childTnLst>
                                </p:cTn>
                              </p:par>
                            </p:childTnLst>
                          </p:cTn>
                        </p:par>
                      </p:childTnLst>
                    </p:cTn>
                  </p:par>
                  <p:par>
                    <p:cTn id="7" fill="hold">
                      <p:stCondLst>
                        <p:cond delay="indefinite"/>
                      </p:stCondLst>
                      <p:childTnLst>
                        <p:par>
                          <p:cTn id="8" fill="hold">
                            <p:stCondLst>
                              <p:cond delay="0"/>
                            </p:stCondLst>
                            <p:childTnLst>
                              <p:par>
                                <p:cTn id="9" presetID="51" presetClass="entr" presetSubtype="0" fill="hold" nodeType="clickEffect">
                                  <p:stCondLst>
                                    <p:cond delay="0"/>
                                  </p:stCondLst>
                                  <p:childTnLst>
                                    <p:set>
                                      <p:cBhvr>
                                        <p:cTn id="10" dur="1" fill="hold">
                                          <p:stCondLst>
                                            <p:cond delay="0"/>
                                          </p:stCondLst>
                                        </p:cTn>
                                        <p:tgtEl>
                                          <p:spTgt spid="49153"/>
                                        </p:tgtEl>
                                        <p:attrNameLst>
                                          <p:attrName>style.visibility</p:attrName>
                                        </p:attrNameLst>
                                      </p:cBhvr>
                                      <p:to>
                                        <p:strVal val="visible"/>
                                      </p:to>
                                    </p:set>
                                    <p:animEffect transition="in" filter="fade">
                                      <p:cBhvr>
                                        <p:cTn id="11" dur="770" decel="100000"/>
                                        <p:tgtEl>
                                          <p:spTgt spid="49153"/>
                                        </p:tgtEl>
                                      </p:cBhvr>
                                    </p:animEffect>
                                    <p:animScale>
                                      <p:cBhvr>
                                        <p:cTn id="12" dur="770" decel="100000"/>
                                        <p:tgtEl>
                                          <p:spTgt spid="49153"/>
                                        </p:tgtEl>
                                      </p:cBhvr>
                                      <p:from x="10000" y="10000"/>
                                      <p:to x="200000" y="450000"/>
                                    </p:animScale>
                                    <p:animScale>
                                      <p:cBhvr>
                                        <p:cTn id="13" dur="1230" accel="100000" fill="hold">
                                          <p:stCondLst>
                                            <p:cond delay="770"/>
                                          </p:stCondLst>
                                        </p:cTn>
                                        <p:tgtEl>
                                          <p:spTgt spid="49153"/>
                                        </p:tgtEl>
                                      </p:cBhvr>
                                      <p:from x="200000" y="450000"/>
                                      <p:to x="100000" y="100000"/>
                                    </p:animScale>
                                    <p:set>
                                      <p:cBhvr>
                                        <p:cTn id="14" dur="770" fill="hold"/>
                                        <p:tgtEl>
                                          <p:spTgt spid="49153"/>
                                        </p:tgtEl>
                                        <p:attrNameLst>
                                          <p:attrName>ppt_x</p:attrName>
                                        </p:attrNameLst>
                                      </p:cBhvr>
                                      <p:to>
                                        <p:strVal val="(0.5)"/>
                                      </p:to>
                                    </p:set>
                                    <p:anim from="(0.5)" to="(#ppt_x)" calcmode="lin" valueType="num">
                                      <p:cBhvr>
                                        <p:cTn id="15" dur="1230" accel="100000" fill="hold">
                                          <p:stCondLst>
                                            <p:cond delay="770"/>
                                          </p:stCondLst>
                                        </p:cTn>
                                        <p:tgtEl>
                                          <p:spTgt spid="49153"/>
                                        </p:tgtEl>
                                        <p:attrNameLst>
                                          <p:attrName>ppt_x</p:attrName>
                                        </p:attrNameLst>
                                      </p:cBhvr>
                                    </p:anim>
                                    <p:set>
                                      <p:cBhvr>
                                        <p:cTn id="16" dur="770" fill="hold"/>
                                        <p:tgtEl>
                                          <p:spTgt spid="49153"/>
                                        </p:tgtEl>
                                        <p:attrNameLst>
                                          <p:attrName>ppt_y</p:attrName>
                                        </p:attrNameLst>
                                      </p:cBhvr>
                                      <p:to>
                                        <p:strVal val="(#ppt_y+0.4)"/>
                                      </p:to>
                                    </p:set>
                                    <p:anim from="(#ppt_y+0.4)" to="(#ppt_y)" calcmode="lin" valueType="num">
                                      <p:cBhvr>
                                        <p:cTn id="17" dur="1230" accel="100000" fill="hold">
                                          <p:stCondLst>
                                            <p:cond delay="770"/>
                                          </p:stCondLst>
                                        </p:cTn>
                                        <p:tgtEl>
                                          <p:spTgt spid="4915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4915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pPr eaLnBrk="1" hangingPunct="1"/>
            <a:r>
              <a:rPr lang="en-US" sz="3200" dirty="0" smtClean="0">
                <a:latin typeface="Gabriola" pitchFamily="82" charset="0"/>
              </a:rPr>
              <a:t>Second Battle Of Fort Fisher</a:t>
            </a:r>
            <a:br>
              <a:rPr lang="en-US" sz="3200" dirty="0" smtClean="0">
                <a:latin typeface="Gabriola" pitchFamily="82" charset="0"/>
              </a:rPr>
            </a:br>
            <a:r>
              <a:rPr lang="en-US" sz="3200" dirty="0" smtClean="0">
                <a:latin typeface="Gabriola" pitchFamily="82" charset="0"/>
              </a:rPr>
              <a:t>January 13</a:t>
            </a:r>
            <a:r>
              <a:rPr lang="en-US" sz="3200" baseline="30000" dirty="0" smtClean="0">
                <a:latin typeface="Gabriola" pitchFamily="82" charset="0"/>
              </a:rPr>
              <a:t>th</a:t>
            </a:r>
            <a:r>
              <a:rPr lang="en-US" sz="3200" dirty="0" smtClean="0">
                <a:latin typeface="Gabriola" pitchFamily="82" charset="0"/>
              </a:rPr>
              <a:t>-15</a:t>
            </a:r>
            <a:r>
              <a:rPr lang="en-US" sz="3200" baseline="30000" dirty="0" smtClean="0">
                <a:latin typeface="Gabriola" pitchFamily="82" charset="0"/>
              </a:rPr>
              <a:t>th</a:t>
            </a:r>
            <a:r>
              <a:rPr lang="en-US" sz="3200" dirty="0" smtClean="0">
                <a:latin typeface="Gabriola" pitchFamily="82" charset="0"/>
              </a:rPr>
              <a:t> , 1865</a:t>
            </a:r>
          </a:p>
        </p:txBody>
      </p:sp>
      <p:sp>
        <p:nvSpPr>
          <p:cNvPr id="50178" name="Content Placeholder 2"/>
          <p:cNvSpPr>
            <a:spLocks noGrp="1"/>
          </p:cNvSpPr>
          <p:nvPr>
            <p:ph idx="1"/>
          </p:nvPr>
        </p:nvSpPr>
        <p:spPr/>
        <p:txBody>
          <a:bodyPr/>
          <a:lstStyle/>
          <a:p>
            <a:pPr eaLnBrk="1" hangingPunct="1">
              <a:buFont typeface="Arial" charset="0"/>
              <a:buNone/>
            </a:pPr>
            <a:r>
              <a:rPr lang="en-US" sz="2400" dirty="0" smtClean="0">
                <a:latin typeface="Gabriola" pitchFamily="82" charset="0"/>
                <a:cs typeface="Times New Roman" pitchFamily="18" charset="0"/>
              </a:rPr>
              <a:t>Union: General Alfred Terry</a:t>
            </a:r>
          </a:p>
          <a:p>
            <a:pPr eaLnBrk="1" hangingPunct="1">
              <a:buFont typeface="Arial" charset="0"/>
              <a:buNone/>
            </a:pPr>
            <a:r>
              <a:rPr lang="en-US" sz="2400" dirty="0" smtClean="0">
                <a:latin typeface="Gabriola" pitchFamily="82" charset="0"/>
                <a:cs typeface="Times New Roman" pitchFamily="18" charset="0"/>
              </a:rPr>
              <a:t>Confederate: General W.H.C. Whiting </a:t>
            </a:r>
          </a:p>
          <a:p>
            <a:pPr eaLnBrk="1" hangingPunct="1">
              <a:buFont typeface="Arial" charset="0"/>
              <a:buNone/>
            </a:pPr>
            <a:r>
              <a:rPr lang="en-US" sz="2400" dirty="0" smtClean="0">
                <a:latin typeface="Gabriola" pitchFamily="82" charset="0"/>
                <a:cs typeface="Times New Roman" pitchFamily="18" charset="0"/>
              </a:rPr>
              <a:t>The Union put troops in between the Confederates troops and Fort Fisher and moved south towards the fort. For two days Union ships bombarded the fort. Fierce hand-to-hand combat on land. General Whiting was killed.</a:t>
            </a:r>
          </a:p>
          <a:p>
            <a:pPr lvl="2" eaLnBrk="1" hangingPunct="1">
              <a:buFont typeface="Wingdings" pitchFamily="2" charset="2"/>
              <a:buChar char="ü"/>
            </a:pPr>
            <a:r>
              <a:rPr lang="en-US" dirty="0" smtClean="0">
                <a:latin typeface="Gabriola" pitchFamily="82" charset="0"/>
                <a:cs typeface="Times New Roman" pitchFamily="18" charset="0"/>
              </a:rPr>
              <a:t>Union-1,338</a:t>
            </a:r>
          </a:p>
          <a:p>
            <a:pPr lvl="2" eaLnBrk="1" hangingPunct="1">
              <a:buFont typeface="Wingdings" pitchFamily="2" charset="2"/>
              <a:buChar char="ü"/>
            </a:pPr>
            <a:r>
              <a:rPr lang="en-US" dirty="0" smtClean="0">
                <a:latin typeface="Gabriola" pitchFamily="82" charset="0"/>
                <a:cs typeface="Times New Roman" pitchFamily="18" charset="0"/>
              </a:rPr>
              <a:t>Confederate-583</a:t>
            </a:r>
          </a:p>
          <a:p>
            <a:pPr eaLnBrk="1" hangingPunct="1">
              <a:buFont typeface="Arial" charset="0"/>
              <a:buNone/>
            </a:pPr>
            <a:endParaRPr lang="en-US" sz="2400" dirty="0" smtClean="0">
              <a:latin typeface="Gabriola" pitchFamily="82" charset="0"/>
              <a:cs typeface="Times New Roman" pitchFamily="18" charset="0"/>
            </a:endParaRPr>
          </a:p>
          <a:p>
            <a:pPr eaLnBrk="1" hangingPunct="1">
              <a:buFont typeface="Arial" charset="0"/>
              <a:buNone/>
            </a:pPr>
            <a:endParaRPr lang="en-US" sz="2400" dirty="0" smtClean="0">
              <a:latin typeface="Gabriola" pitchFamily="82"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pPr eaLnBrk="1" hangingPunct="1"/>
            <a:endParaRPr lang="en-US" smtClean="0"/>
          </a:p>
        </p:txBody>
      </p:sp>
      <p:sp>
        <p:nvSpPr>
          <p:cNvPr id="51202" name="Rectangle 3"/>
          <p:cNvSpPr>
            <a:spLocks noGrp="1"/>
          </p:cNvSpPr>
          <p:nvPr>
            <p:ph type="body" idx="1"/>
          </p:nvPr>
        </p:nvSpPr>
        <p:spPr/>
        <p:txBody>
          <a:bodyPr/>
          <a:lstStyle/>
          <a:p>
            <a:pPr eaLnBrk="1" hangingPunct="1"/>
            <a:endParaRPr lang="en-US" smtClean="0"/>
          </a:p>
        </p:txBody>
      </p:sp>
      <p:pic>
        <p:nvPicPr>
          <p:cNvPr id="51203" name="Picture 5" descr="Battle_of_Fort_Fisher"/>
          <p:cNvPicPr>
            <a:picLocks noChangeAspect="1" noChangeArrowheads="1"/>
          </p:cNvPicPr>
          <p:nvPr/>
        </p:nvPicPr>
        <p:blipFill>
          <a:blip r:embed="rId2"/>
          <a:srcRect/>
          <a:stretch>
            <a:fillRect/>
          </a:stretch>
        </p:blipFill>
        <p:spPr bwMode="auto">
          <a:xfrm>
            <a:off x="0" y="0"/>
            <a:ext cx="5105400" cy="3552825"/>
          </a:xfrm>
          <a:prstGeom prst="rect">
            <a:avLst/>
          </a:prstGeom>
          <a:noFill/>
          <a:ln w="9525">
            <a:noFill/>
            <a:miter lim="800000"/>
            <a:headEnd/>
            <a:tailEnd/>
          </a:ln>
        </p:spPr>
      </p:pic>
      <p:pic>
        <p:nvPicPr>
          <p:cNvPr id="51204" name="Picture 7" descr="landing-at-fort-fisher-500L"/>
          <p:cNvPicPr>
            <a:picLocks noChangeAspect="1" noChangeArrowheads="1"/>
          </p:cNvPicPr>
          <p:nvPr/>
        </p:nvPicPr>
        <p:blipFill>
          <a:blip r:embed="rId3"/>
          <a:srcRect/>
          <a:stretch>
            <a:fillRect/>
          </a:stretch>
        </p:blipFill>
        <p:spPr bwMode="auto">
          <a:xfrm>
            <a:off x="0" y="3505200"/>
            <a:ext cx="6629400" cy="3352800"/>
          </a:xfrm>
          <a:prstGeom prst="rect">
            <a:avLst/>
          </a:prstGeom>
          <a:noFill/>
          <a:ln w="9525">
            <a:noFill/>
            <a:miter lim="800000"/>
            <a:headEnd/>
            <a:tailEnd/>
          </a:ln>
        </p:spPr>
      </p:pic>
      <p:pic>
        <p:nvPicPr>
          <p:cNvPr id="51205" name="Picture 9" descr="fort20fisher2003-1020c"/>
          <p:cNvPicPr>
            <a:picLocks noChangeAspect="1" noChangeArrowheads="1"/>
          </p:cNvPicPr>
          <p:nvPr/>
        </p:nvPicPr>
        <p:blipFill>
          <a:blip r:embed="rId4"/>
          <a:srcRect/>
          <a:stretch>
            <a:fillRect/>
          </a:stretch>
        </p:blipFill>
        <p:spPr bwMode="auto">
          <a:xfrm>
            <a:off x="5105400" y="0"/>
            <a:ext cx="4038600" cy="3886200"/>
          </a:xfrm>
          <a:prstGeom prst="rect">
            <a:avLst/>
          </a:prstGeom>
          <a:noFill/>
          <a:ln w="9525">
            <a:noFill/>
            <a:miter lim="800000"/>
            <a:headEnd/>
            <a:tailEnd/>
          </a:ln>
        </p:spPr>
      </p:pic>
      <p:pic>
        <p:nvPicPr>
          <p:cNvPr id="51206" name="Picture 11" descr="Capture_of_Fort_Fisher_s"/>
          <p:cNvPicPr>
            <a:picLocks noChangeAspect="1" noChangeArrowheads="1"/>
          </p:cNvPicPr>
          <p:nvPr/>
        </p:nvPicPr>
        <p:blipFill>
          <a:blip r:embed="rId5"/>
          <a:srcRect/>
          <a:stretch>
            <a:fillRect/>
          </a:stretch>
        </p:blipFill>
        <p:spPr bwMode="auto">
          <a:xfrm>
            <a:off x="6629400" y="3886200"/>
            <a:ext cx="2514600" cy="297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1203"/>
                                        </p:tgtEl>
                                        <p:attrNameLst>
                                          <p:attrName>style.visibility</p:attrName>
                                        </p:attrNameLst>
                                      </p:cBhvr>
                                      <p:to>
                                        <p:strVal val="visible"/>
                                      </p:to>
                                    </p:set>
                                    <p:animEffect transition="in" filter="fade">
                                      <p:cBhvr>
                                        <p:cTn id="7" dur="2000"/>
                                        <p:tgtEl>
                                          <p:spTgt spid="51203"/>
                                        </p:tgtEl>
                                      </p:cBhvr>
                                    </p:animEffect>
                                    <p:anim calcmode="lin" valueType="num">
                                      <p:cBhvr>
                                        <p:cTn id="8" dur="2000" fill="hold"/>
                                        <p:tgtEl>
                                          <p:spTgt spid="51203"/>
                                        </p:tgtEl>
                                        <p:attrNameLst>
                                          <p:attrName>style.rotation</p:attrName>
                                        </p:attrNameLst>
                                      </p:cBhvr>
                                      <p:tavLst>
                                        <p:tav tm="0">
                                          <p:val>
                                            <p:fltVal val="720"/>
                                          </p:val>
                                        </p:tav>
                                        <p:tav tm="100000">
                                          <p:val>
                                            <p:fltVal val="0"/>
                                          </p:val>
                                        </p:tav>
                                      </p:tavLst>
                                    </p:anim>
                                    <p:anim calcmode="lin" valueType="num">
                                      <p:cBhvr>
                                        <p:cTn id="9" dur="2000" fill="hold"/>
                                        <p:tgtEl>
                                          <p:spTgt spid="51203"/>
                                        </p:tgtEl>
                                        <p:attrNameLst>
                                          <p:attrName>ppt_h</p:attrName>
                                        </p:attrNameLst>
                                      </p:cBhvr>
                                      <p:tavLst>
                                        <p:tav tm="0">
                                          <p:val>
                                            <p:fltVal val="0"/>
                                          </p:val>
                                        </p:tav>
                                        <p:tav tm="100000">
                                          <p:val>
                                            <p:strVal val="#ppt_h"/>
                                          </p:val>
                                        </p:tav>
                                      </p:tavLst>
                                    </p:anim>
                                    <p:anim calcmode="lin" valueType="num">
                                      <p:cBhvr>
                                        <p:cTn id="10" dur="2000" fill="hold"/>
                                        <p:tgtEl>
                                          <p:spTgt spid="5120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51206"/>
                                        </p:tgtEl>
                                        <p:attrNameLst>
                                          <p:attrName>style.visibility</p:attrName>
                                        </p:attrNameLst>
                                      </p:cBhvr>
                                      <p:to>
                                        <p:strVal val="visible"/>
                                      </p:to>
                                    </p:set>
                                    <p:animEffect transition="in" filter="fade">
                                      <p:cBhvr>
                                        <p:cTn id="15" dur="2000"/>
                                        <p:tgtEl>
                                          <p:spTgt spid="51206"/>
                                        </p:tgtEl>
                                      </p:cBhvr>
                                    </p:animEffect>
                                    <p:anim calcmode="lin" valueType="num">
                                      <p:cBhvr>
                                        <p:cTn id="16" dur="2000" fill="hold"/>
                                        <p:tgtEl>
                                          <p:spTgt spid="51206"/>
                                        </p:tgtEl>
                                        <p:attrNameLst>
                                          <p:attrName>style.rotation</p:attrName>
                                        </p:attrNameLst>
                                      </p:cBhvr>
                                      <p:tavLst>
                                        <p:tav tm="0">
                                          <p:val>
                                            <p:fltVal val="720"/>
                                          </p:val>
                                        </p:tav>
                                        <p:tav tm="100000">
                                          <p:val>
                                            <p:fltVal val="0"/>
                                          </p:val>
                                        </p:tav>
                                      </p:tavLst>
                                    </p:anim>
                                    <p:anim calcmode="lin" valueType="num">
                                      <p:cBhvr>
                                        <p:cTn id="17" dur="2000" fill="hold"/>
                                        <p:tgtEl>
                                          <p:spTgt spid="51206"/>
                                        </p:tgtEl>
                                        <p:attrNameLst>
                                          <p:attrName>ppt_h</p:attrName>
                                        </p:attrNameLst>
                                      </p:cBhvr>
                                      <p:tavLst>
                                        <p:tav tm="0">
                                          <p:val>
                                            <p:fltVal val="0"/>
                                          </p:val>
                                        </p:tav>
                                        <p:tav tm="100000">
                                          <p:val>
                                            <p:strVal val="#ppt_h"/>
                                          </p:val>
                                        </p:tav>
                                      </p:tavLst>
                                    </p:anim>
                                    <p:anim calcmode="lin" valueType="num">
                                      <p:cBhvr>
                                        <p:cTn id="18" dur="2000" fill="hold"/>
                                        <p:tgtEl>
                                          <p:spTgt spid="51206"/>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58" presetClass="entr" presetSubtype="0" accel="100000" fill="hold" nodeType="clickEffect">
                                  <p:stCondLst>
                                    <p:cond delay="0"/>
                                  </p:stCondLst>
                                  <p:childTnLst>
                                    <p:set>
                                      <p:cBhvr>
                                        <p:cTn id="22" dur="1" fill="hold">
                                          <p:stCondLst>
                                            <p:cond delay="0"/>
                                          </p:stCondLst>
                                        </p:cTn>
                                        <p:tgtEl>
                                          <p:spTgt spid="51205"/>
                                        </p:tgtEl>
                                        <p:attrNameLst>
                                          <p:attrName>style.visibility</p:attrName>
                                        </p:attrNameLst>
                                      </p:cBhvr>
                                      <p:to>
                                        <p:strVal val="visible"/>
                                      </p:to>
                                    </p:set>
                                    <p:anim calcmode="lin" valueType="num">
                                      <p:cBhvr>
                                        <p:cTn id="23" dur="500" fill="hold"/>
                                        <p:tgtEl>
                                          <p:spTgt spid="51205"/>
                                        </p:tgtEl>
                                        <p:attrNameLst>
                                          <p:attrName>ppt_w</p:attrName>
                                        </p:attrNameLst>
                                      </p:cBhvr>
                                      <p:tavLst>
                                        <p:tav tm="0">
                                          <p:val>
                                            <p:strVal val="#ppt_w*2.5"/>
                                          </p:val>
                                        </p:tav>
                                        <p:tav tm="100000">
                                          <p:val>
                                            <p:strVal val="#ppt_w"/>
                                          </p:val>
                                        </p:tav>
                                      </p:tavLst>
                                    </p:anim>
                                    <p:anim calcmode="lin" valueType="num">
                                      <p:cBhvr>
                                        <p:cTn id="24" dur="500" fill="hold"/>
                                        <p:tgtEl>
                                          <p:spTgt spid="51205"/>
                                        </p:tgtEl>
                                        <p:attrNameLst>
                                          <p:attrName>ppt_h</p:attrName>
                                        </p:attrNameLst>
                                      </p:cBhvr>
                                      <p:tavLst>
                                        <p:tav tm="0">
                                          <p:val>
                                            <p:strVal val="#ppt_h*0.01"/>
                                          </p:val>
                                        </p:tav>
                                        <p:tav tm="100000">
                                          <p:val>
                                            <p:strVal val="#ppt_h"/>
                                          </p:val>
                                        </p:tav>
                                      </p:tavLst>
                                    </p:anim>
                                    <p:anim calcmode="lin" valueType="num">
                                      <p:cBhvr>
                                        <p:cTn id="25" dur="500" fill="hold"/>
                                        <p:tgtEl>
                                          <p:spTgt spid="51205"/>
                                        </p:tgtEl>
                                        <p:attrNameLst>
                                          <p:attrName>ppt_x</p:attrName>
                                        </p:attrNameLst>
                                      </p:cBhvr>
                                      <p:tavLst>
                                        <p:tav tm="0">
                                          <p:val>
                                            <p:strVal val="#ppt_x"/>
                                          </p:val>
                                        </p:tav>
                                        <p:tav tm="100000">
                                          <p:val>
                                            <p:strVal val="#ppt_x"/>
                                          </p:val>
                                        </p:tav>
                                      </p:tavLst>
                                    </p:anim>
                                    <p:anim calcmode="lin" valueType="num">
                                      <p:cBhvr>
                                        <p:cTn id="26" dur="500" fill="hold"/>
                                        <p:tgtEl>
                                          <p:spTgt spid="51205"/>
                                        </p:tgtEl>
                                        <p:attrNameLst>
                                          <p:attrName>ppt_y</p:attrName>
                                        </p:attrNameLst>
                                      </p:cBhvr>
                                      <p:tavLst>
                                        <p:tav tm="0">
                                          <p:val>
                                            <p:strVal val="#ppt_h+1"/>
                                          </p:val>
                                        </p:tav>
                                        <p:tav tm="100000">
                                          <p:val>
                                            <p:strVal val="#ppt_y"/>
                                          </p:val>
                                        </p:tav>
                                      </p:tavLst>
                                    </p:anim>
                                    <p:animEffect transition="in" filter="fade">
                                      <p:cBhvr>
                                        <p:cTn id="27" dur="500"/>
                                        <p:tgtEl>
                                          <p:spTgt spid="51205"/>
                                        </p:tgtEl>
                                      </p:cBhvr>
                                    </p:animEffect>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51204"/>
                                        </p:tgtEl>
                                        <p:attrNameLst>
                                          <p:attrName>style.visibility</p:attrName>
                                        </p:attrNameLst>
                                      </p:cBhvr>
                                      <p:to>
                                        <p:strVal val="visible"/>
                                      </p:to>
                                    </p:set>
                                    <p:anim calcmode="lin" valueType="num">
                                      <p:cBhvr>
                                        <p:cTn id="32" dur="500" fill="hold"/>
                                        <p:tgtEl>
                                          <p:spTgt spid="51204"/>
                                        </p:tgtEl>
                                        <p:attrNameLst>
                                          <p:attrName>ppt_w</p:attrName>
                                        </p:attrNameLst>
                                      </p:cBhvr>
                                      <p:tavLst>
                                        <p:tav tm="0">
                                          <p:val>
                                            <p:strVal val="#ppt_w*2.5"/>
                                          </p:val>
                                        </p:tav>
                                        <p:tav tm="100000">
                                          <p:val>
                                            <p:strVal val="#ppt_w"/>
                                          </p:val>
                                        </p:tav>
                                      </p:tavLst>
                                    </p:anim>
                                    <p:anim calcmode="lin" valueType="num">
                                      <p:cBhvr>
                                        <p:cTn id="33" dur="500" fill="hold"/>
                                        <p:tgtEl>
                                          <p:spTgt spid="51204"/>
                                        </p:tgtEl>
                                        <p:attrNameLst>
                                          <p:attrName>ppt_h</p:attrName>
                                        </p:attrNameLst>
                                      </p:cBhvr>
                                      <p:tavLst>
                                        <p:tav tm="0">
                                          <p:val>
                                            <p:strVal val="#ppt_h*0.01"/>
                                          </p:val>
                                        </p:tav>
                                        <p:tav tm="100000">
                                          <p:val>
                                            <p:strVal val="#ppt_h"/>
                                          </p:val>
                                        </p:tav>
                                      </p:tavLst>
                                    </p:anim>
                                    <p:anim calcmode="lin" valueType="num">
                                      <p:cBhvr>
                                        <p:cTn id="34" dur="500" fill="hold"/>
                                        <p:tgtEl>
                                          <p:spTgt spid="51204"/>
                                        </p:tgtEl>
                                        <p:attrNameLst>
                                          <p:attrName>ppt_x</p:attrName>
                                        </p:attrNameLst>
                                      </p:cBhvr>
                                      <p:tavLst>
                                        <p:tav tm="0">
                                          <p:val>
                                            <p:strVal val="#ppt_x"/>
                                          </p:val>
                                        </p:tav>
                                        <p:tav tm="100000">
                                          <p:val>
                                            <p:strVal val="#ppt_x"/>
                                          </p:val>
                                        </p:tav>
                                      </p:tavLst>
                                    </p:anim>
                                    <p:anim calcmode="lin" valueType="num">
                                      <p:cBhvr>
                                        <p:cTn id="35" dur="500" fill="hold"/>
                                        <p:tgtEl>
                                          <p:spTgt spid="51204"/>
                                        </p:tgtEl>
                                        <p:attrNameLst>
                                          <p:attrName>ppt_y</p:attrName>
                                        </p:attrNameLst>
                                      </p:cBhvr>
                                      <p:tavLst>
                                        <p:tav tm="0">
                                          <p:val>
                                            <p:strVal val="#ppt_h+1"/>
                                          </p:val>
                                        </p:tav>
                                        <p:tav tm="100000">
                                          <p:val>
                                            <p:strVal val="#ppt_y"/>
                                          </p:val>
                                        </p:tav>
                                      </p:tavLst>
                                    </p:anim>
                                    <p:animEffect transition="in" filter="fade">
                                      <p:cBhvr>
                                        <p:cTn id="36" dur="500"/>
                                        <p:tgtEl>
                                          <p:spTgt spid="51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52226" name="Rectangle 3"/>
          <p:cNvSpPr>
            <a:spLocks noGrp="1"/>
          </p:cNvSpPr>
          <p:nvPr>
            <p:ph type="body" idx="1"/>
          </p:nvPr>
        </p:nvSpPr>
        <p:spPr>
          <a:xfrm>
            <a:off x="685800" y="2209800"/>
            <a:ext cx="8229600" cy="1600200"/>
          </a:xfrm>
        </p:spPr>
        <p:txBody>
          <a:bodyPr/>
          <a:lstStyle/>
          <a:p>
            <a:pPr eaLnBrk="1" hangingPunct="1">
              <a:buFont typeface="Arial" charset="0"/>
              <a:buNone/>
            </a:pPr>
            <a:r>
              <a:rPr lang="en-US" sz="4800" b="1" dirty="0" smtClean="0">
                <a:solidFill>
                  <a:schemeClr val="bg2"/>
                </a:solidFill>
              </a:rPr>
              <a:t>	</a:t>
            </a:r>
            <a:r>
              <a:rPr lang="en-US" sz="4800" b="1" dirty="0" smtClean="0">
                <a:solidFill>
                  <a:schemeClr val="bg2"/>
                </a:solidFill>
                <a:latin typeface="Monotype Corsiva" pitchFamily="66" charset="0"/>
              </a:rPr>
              <a:t>Battle Of Appomattox Courthouse</a:t>
            </a:r>
            <a:br>
              <a:rPr lang="en-US" sz="4800" b="1" dirty="0" smtClean="0">
                <a:solidFill>
                  <a:schemeClr val="bg2"/>
                </a:solidFill>
                <a:latin typeface="Monotype Corsiva" pitchFamily="66" charset="0"/>
              </a:rPr>
            </a:br>
            <a:r>
              <a:rPr lang="en-US" sz="4800" b="1" dirty="0" smtClean="0">
                <a:solidFill>
                  <a:schemeClr val="bg2"/>
                </a:solidFill>
                <a:latin typeface="Monotype Corsiva" pitchFamily="66" charset="0"/>
              </a:rPr>
              <a:t>		  April 9</a:t>
            </a:r>
            <a:r>
              <a:rPr lang="en-US" sz="4800" b="1" baseline="30000" dirty="0" smtClean="0">
                <a:solidFill>
                  <a:schemeClr val="bg2"/>
                </a:solidFill>
                <a:latin typeface="Monotype Corsiva" pitchFamily="66" charset="0"/>
              </a:rPr>
              <a:t>th</a:t>
            </a:r>
            <a:r>
              <a:rPr lang="en-US" sz="4800" b="1" dirty="0" smtClean="0">
                <a:solidFill>
                  <a:schemeClr val="bg2"/>
                </a:solidFill>
                <a:latin typeface="Monotype Corsiva" pitchFamily="66" charset="0"/>
              </a:rPr>
              <a:t>, 1865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fade">
                                      <p:cBhvr>
                                        <p:cTn id="7" dur="800" decel="100000"/>
                                        <p:tgtEl>
                                          <p:spTgt spid="52226">
                                            <p:txEl>
                                              <p:pRg st="0" end="0"/>
                                            </p:txEl>
                                          </p:spTgt>
                                        </p:tgtEl>
                                      </p:cBhvr>
                                    </p:animEffect>
                                    <p:anim calcmode="lin" valueType="num">
                                      <p:cBhvr>
                                        <p:cTn id="8" dur="800" decel="100000" fill="hold"/>
                                        <p:tgtEl>
                                          <p:spTgt spid="52226">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52226">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52226">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2226">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2226">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5715000" y="2514600"/>
            <a:ext cx="5715000" cy="1143000"/>
          </a:xfrm>
        </p:spPr>
        <p:txBody>
          <a:bodyPr rtlCol="0">
            <a:normAutofit fontScale="90000"/>
          </a:bodyPr>
          <a:lstStyle/>
          <a:p>
            <a:pPr eaLnBrk="1" fontAlgn="auto" hangingPunct="1">
              <a:spcAft>
                <a:spcPts val="0"/>
              </a:spcAft>
              <a:defRPr/>
            </a:pPr>
            <a:r>
              <a:rPr lang="en-US" dirty="0" smtClean="0"/>
              <a:t/>
            </a:r>
            <a:br>
              <a:rPr lang="en-US" dirty="0" smtClean="0"/>
            </a:br>
            <a:r>
              <a:rPr lang="en-US" sz="4900" dirty="0" smtClean="0">
                <a:solidFill>
                  <a:srgbClr val="3366FF"/>
                </a:solidFill>
                <a:latin typeface="Poor Richard" pitchFamily="18" charset="0"/>
              </a:rPr>
              <a:t>Union states</a:t>
            </a:r>
            <a:r>
              <a:rPr lang="en-US" sz="4900" dirty="0" smtClean="0">
                <a:solidFill>
                  <a:srgbClr val="3366FF"/>
                </a:solidFill>
              </a:rPr>
              <a:t/>
            </a:r>
            <a:br>
              <a:rPr lang="en-US" sz="4900" dirty="0" smtClean="0">
                <a:solidFill>
                  <a:srgbClr val="3366FF"/>
                </a:solidFill>
              </a:rPr>
            </a:br>
            <a:endParaRPr lang="en-US" sz="4900" dirty="0">
              <a:solidFill>
                <a:srgbClr val="3366FF"/>
              </a:solidFill>
            </a:endParaRPr>
          </a:p>
        </p:txBody>
      </p:sp>
      <p:sp>
        <p:nvSpPr>
          <p:cNvPr id="27650" name="Content Placeholder 2"/>
          <p:cNvSpPr>
            <a:spLocks noGrp="1"/>
          </p:cNvSpPr>
          <p:nvPr>
            <p:ph idx="1"/>
          </p:nvPr>
        </p:nvSpPr>
        <p:spPr>
          <a:xfrm>
            <a:off x="0" y="0"/>
            <a:ext cx="1828800" cy="6477000"/>
          </a:xfrm>
        </p:spPr>
        <p:txBody>
          <a:bodyPr/>
          <a:lstStyle/>
          <a:p>
            <a:pPr eaLnBrk="1" hangingPunct="1">
              <a:lnSpc>
                <a:spcPct val="150000"/>
              </a:lnSpc>
            </a:pPr>
            <a:r>
              <a:rPr lang="en-US" sz="1800" dirty="0" smtClean="0">
                <a:solidFill>
                  <a:srgbClr val="3366FF"/>
                </a:solidFill>
                <a:latin typeface="Poor Richard"/>
                <a:cs typeface="Times New Roman" pitchFamily="18" charset="0"/>
              </a:rPr>
              <a:t>California</a:t>
            </a:r>
          </a:p>
          <a:p>
            <a:pPr eaLnBrk="1" hangingPunct="1">
              <a:lnSpc>
                <a:spcPct val="150000"/>
              </a:lnSpc>
            </a:pPr>
            <a:r>
              <a:rPr lang="en-US" sz="1800" dirty="0" smtClean="0">
                <a:solidFill>
                  <a:srgbClr val="3366FF"/>
                </a:solidFill>
                <a:latin typeface="Poor Richard"/>
                <a:cs typeface="Times New Roman" pitchFamily="18" charset="0"/>
              </a:rPr>
              <a:t>Connecticut</a:t>
            </a:r>
          </a:p>
          <a:p>
            <a:pPr eaLnBrk="1" hangingPunct="1">
              <a:lnSpc>
                <a:spcPct val="150000"/>
              </a:lnSpc>
            </a:pPr>
            <a:r>
              <a:rPr lang="en-US" sz="1800" dirty="0" smtClean="0">
                <a:solidFill>
                  <a:srgbClr val="3366FF"/>
                </a:solidFill>
                <a:latin typeface="Poor Richard"/>
                <a:cs typeface="Times New Roman" pitchFamily="18" charset="0"/>
              </a:rPr>
              <a:t>Delaware</a:t>
            </a:r>
          </a:p>
          <a:p>
            <a:pPr eaLnBrk="1" hangingPunct="1">
              <a:lnSpc>
                <a:spcPct val="150000"/>
              </a:lnSpc>
            </a:pPr>
            <a:r>
              <a:rPr lang="en-US" sz="1800" dirty="0" smtClean="0">
                <a:solidFill>
                  <a:srgbClr val="3366FF"/>
                </a:solidFill>
                <a:latin typeface="Poor Richard"/>
                <a:cs typeface="Times New Roman" pitchFamily="18" charset="0"/>
              </a:rPr>
              <a:t>Illinois</a:t>
            </a:r>
          </a:p>
          <a:p>
            <a:pPr eaLnBrk="1" hangingPunct="1">
              <a:lnSpc>
                <a:spcPct val="150000"/>
              </a:lnSpc>
            </a:pPr>
            <a:r>
              <a:rPr lang="en-US" sz="1800" dirty="0" smtClean="0">
                <a:solidFill>
                  <a:srgbClr val="3366FF"/>
                </a:solidFill>
                <a:latin typeface="Poor Richard"/>
                <a:cs typeface="Times New Roman" pitchFamily="18" charset="0"/>
              </a:rPr>
              <a:t>Indiana</a:t>
            </a:r>
          </a:p>
          <a:p>
            <a:pPr eaLnBrk="1" hangingPunct="1">
              <a:lnSpc>
                <a:spcPct val="150000"/>
              </a:lnSpc>
            </a:pPr>
            <a:r>
              <a:rPr lang="en-US" sz="1800" dirty="0" smtClean="0">
                <a:solidFill>
                  <a:srgbClr val="3366FF"/>
                </a:solidFill>
                <a:latin typeface="Poor Richard"/>
                <a:cs typeface="Times New Roman" pitchFamily="18" charset="0"/>
              </a:rPr>
              <a:t>Iowa</a:t>
            </a:r>
          </a:p>
          <a:p>
            <a:pPr eaLnBrk="1" hangingPunct="1">
              <a:lnSpc>
                <a:spcPct val="150000"/>
              </a:lnSpc>
            </a:pPr>
            <a:r>
              <a:rPr lang="en-US" sz="1800" dirty="0" smtClean="0">
                <a:solidFill>
                  <a:srgbClr val="3366FF"/>
                </a:solidFill>
                <a:latin typeface="Poor Richard"/>
                <a:cs typeface="Times New Roman" pitchFamily="18" charset="0"/>
              </a:rPr>
              <a:t>Kansas</a:t>
            </a:r>
          </a:p>
          <a:p>
            <a:pPr eaLnBrk="1" hangingPunct="1">
              <a:lnSpc>
                <a:spcPct val="150000"/>
              </a:lnSpc>
            </a:pPr>
            <a:r>
              <a:rPr lang="en-US" sz="1800" dirty="0" smtClean="0">
                <a:solidFill>
                  <a:srgbClr val="3366FF"/>
                </a:solidFill>
                <a:latin typeface="Poor Richard"/>
                <a:cs typeface="Times New Roman" pitchFamily="18" charset="0"/>
              </a:rPr>
              <a:t>Kentucky</a:t>
            </a:r>
          </a:p>
          <a:p>
            <a:pPr eaLnBrk="1" hangingPunct="1">
              <a:lnSpc>
                <a:spcPct val="150000"/>
              </a:lnSpc>
            </a:pPr>
            <a:r>
              <a:rPr lang="en-US" sz="1800" dirty="0" smtClean="0">
                <a:solidFill>
                  <a:srgbClr val="3366FF"/>
                </a:solidFill>
                <a:latin typeface="Poor Richard"/>
                <a:cs typeface="Times New Roman" pitchFamily="18" charset="0"/>
              </a:rPr>
              <a:t>Maine</a:t>
            </a:r>
          </a:p>
          <a:p>
            <a:pPr eaLnBrk="1" hangingPunct="1">
              <a:lnSpc>
                <a:spcPct val="150000"/>
              </a:lnSpc>
            </a:pPr>
            <a:r>
              <a:rPr lang="en-US" sz="1800" dirty="0" smtClean="0">
                <a:solidFill>
                  <a:srgbClr val="3366FF"/>
                </a:solidFill>
                <a:latin typeface="Poor Richard"/>
                <a:cs typeface="Times New Roman" pitchFamily="18" charset="0"/>
              </a:rPr>
              <a:t>Maryland</a:t>
            </a:r>
          </a:p>
          <a:p>
            <a:pPr eaLnBrk="1" hangingPunct="1">
              <a:lnSpc>
                <a:spcPct val="150000"/>
              </a:lnSpc>
            </a:pPr>
            <a:r>
              <a:rPr lang="en-US" sz="1800" dirty="0" smtClean="0">
                <a:solidFill>
                  <a:srgbClr val="3366FF"/>
                </a:solidFill>
                <a:latin typeface="Poor Richard"/>
                <a:cs typeface="Times New Roman" pitchFamily="18" charset="0"/>
              </a:rPr>
              <a:t>Massachusetts</a:t>
            </a:r>
          </a:p>
          <a:p>
            <a:pPr eaLnBrk="1" hangingPunct="1">
              <a:lnSpc>
                <a:spcPct val="150000"/>
              </a:lnSpc>
            </a:pPr>
            <a:r>
              <a:rPr lang="en-US" sz="1800" dirty="0" smtClean="0">
                <a:solidFill>
                  <a:srgbClr val="3366FF"/>
                </a:solidFill>
                <a:latin typeface="Poor Richard"/>
                <a:cs typeface="Times New Roman" pitchFamily="18" charset="0"/>
              </a:rPr>
              <a:t>Michigan</a:t>
            </a:r>
          </a:p>
          <a:p>
            <a:pPr eaLnBrk="1" hangingPunct="1">
              <a:lnSpc>
                <a:spcPct val="150000"/>
              </a:lnSpc>
            </a:pPr>
            <a:r>
              <a:rPr lang="en-US" sz="1800" dirty="0" smtClean="0">
                <a:solidFill>
                  <a:srgbClr val="3366FF"/>
                </a:solidFill>
                <a:latin typeface="Poor Richard"/>
                <a:cs typeface="Times New Roman" pitchFamily="18" charset="0"/>
              </a:rPr>
              <a:t>Minnesota</a:t>
            </a:r>
          </a:p>
          <a:p>
            <a:pPr eaLnBrk="1" hangingPunct="1">
              <a:lnSpc>
                <a:spcPct val="150000"/>
              </a:lnSpc>
            </a:pPr>
            <a:r>
              <a:rPr lang="en-US" sz="1800" dirty="0" smtClean="0">
                <a:solidFill>
                  <a:srgbClr val="3366FF"/>
                </a:solidFill>
                <a:latin typeface="Poor Richard"/>
                <a:cs typeface="Times New Roman" pitchFamily="18" charset="0"/>
              </a:rPr>
              <a:t>Missouri</a:t>
            </a:r>
          </a:p>
          <a:p>
            <a:pPr eaLnBrk="1" hangingPunct="1">
              <a:lnSpc>
                <a:spcPct val="150000"/>
              </a:lnSpc>
            </a:pPr>
            <a:endParaRPr lang="en-US" sz="2400" dirty="0" smtClean="0">
              <a:solidFill>
                <a:srgbClr val="3366FF"/>
              </a:solidFill>
              <a:latin typeface="Times New Roman" pitchFamily="18" charset="0"/>
              <a:cs typeface="Times New Roman" pitchFamily="18" charset="0"/>
            </a:endParaRPr>
          </a:p>
        </p:txBody>
      </p:sp>
      <p:sp>
        <p:nvSpPr>
          <p:cNvPr id="27651" name="TextBox 3"/>
          <p:cNvSpPr txBox="1">
            <a:spLocks noChangeArrowheads="1"/>
          </p:cNvSpPr>
          <p:nvPr/>
        </p:nvSpPr>
        <p:spPr bwMode="auto">
          <a:xfrm>
            <a:off x="4648200" y="1524000"/>
            <a:ext cx="3657600" cy="369888"/>
          </a:xfrm>
          <a:prstGeom prst="rect">
            <a:avLst/>
          </a:prstGeom>
          <a:noFill/>
          <a:ln w="9525">
            <a:noFill/>
            <a:miter lim="800000"/>
            <a:headEnd/>
            <a:tailEnd/>
          </a:ln>
        </p:spPr>
        <p:txBody>
          <a:bodyPr>
            <a:spAutoFit/>
          </a:bodyPr>
          <a:lstStyle/>
          <a:p>
            <a:endParaRPr lang="en-US">
              <a:latin typeface="Calibri" pitchFamily="34" charset="0"/>
            </a:endParaRPr>
          </a:p>
        </p:txBody>
      </p:sp>
      <p:sp>
        <p:nvSpPr>
          <p:cNvPr id="27652" name="TextBox 4"/>
          <p:cNvSpPr txBox="1">
            <a:spLocks noChangeArrowheads="1"/>
          </p:cNvSpPr>
          <p:nvPr/>
        </p:nvSpPr>
        <p:spPr bwMode="auto">
          <a:xfrm>
            <a:off x="4800600" y="1676400"/>
            <a:ext cx="3657600" cy="369888"/>
          </a:xfrm>
          <a:prstGeom prst="rect">
            <a:avLst/>
          </a:prstGeom>
          <a:noFill/>
          <a:ln w="9525">
            <a:noFill/>
            <a:miter lim="800000"/>
            <a:headEnd/>
            <a:tailEnd/>
          </a:ln>
        </p:spPr>
        <p:txBody>
          <a:bodyPr>
            <a:spAutoFit/>
          </a:bodyPr>
          <a:lstStyle/>
          <a:p>
            <a:endParaRPr lang="en-US">
              <a:latin typeface="Calibri" pitchFamily="34" charset="0"/>
            </a:endParaRPr>
          </a:p>
        </p:txBody>
      </p:sp>
      <p:sp>
        <p:nvSpPr>
          <p:cNvPr id="27653" name="TextBox 5"/>
          <p:cNvSpPr txBox="1">
            <a:spLocks noChangeArrowheads="1"/>
          </p:cNvSpPr>
          <p:nvPr/>
        </p:nvSpPr>
        <p:spPr bwMode="auto">
          <a:xfrm>
            <a:off x="1828800" y="0"/>
            <a:ext cx="1905000" cy="5546725"/>
          </a:xfrm>
          <a:prstGeom prst="rect">
            <a:avLst/>
          </a:prstGeom>
          <a:noFill/>
          <a:ln w="9525">
            <a:noFill/>
            <a:miter lim="800000"/>
            <a:headEnd/>
            <a:tailEnd/>
          </a:ln>
        </p:spPr>
        <p:txBody>
          <a:bodyPr>
            <a:spAutoFit/>
          </a:bodyPr>
          <a:lstStyle/>
          <a:p>
            <a:pPr>
              <a:lnSpc>
                <a:spcPct val="200000"/>
              </a:lnSpc>
              <a:buFont typeface="Arial" charset="0"/>
              <a:buChar char="•"/>
            </a:pPr>
            <a:r>
              <a:rPr lang="en-US" dirty="0">
                <a:solidFill>
                  <a:srgbClr val="3366FF"/>
                </a:solidFill>
                <a:latin typeface="Poor Richard"/>
                <a:cs typeface="Times New Roman" pitchFamily="18" charset="0"/>
              </a:rPr>
              <a:t>Nevada </a:t>
            </a:r>
          </a:p>
          <a:p>
            <a:pPr>
              <a:lnSpc>
                <a:spcPct val="200000"/>
              </a:lnSpc>
              <a:buFont typeface="Arial" charset="0"/>
              <a:buChar char="•"/>
            </a:pPr>
            <a:r>
              <a:rPr lang="en-US" dirty="0">
                <a:solidFill>
                  <a:srgbClr val="3366FF"/>
                </a:solidFill>
                <a:latin typeface="Poor Richard"/>
                <a:cs typeface="Times New Roman" pitchFamily="18" charset="0"/>
              </a:rPr>
              <a:t> New Hampshire</a:t>
            </a:r>
          </a:p>
          <a:p>
            <a:pPr>
              <a:lnSpc>
                <a:spcPct val="200000"/>
              </a:lnSpc>
              <a:buFont typeface="Arial" charset="0"/>
              <a:buChar char="•"/>
            </a:pPr>
            <a:r>
              <a:rPr lang="en-US" dirty="0">
                <a:solidFill>
                  <a:srgbClr val="3366FF"/>
                </a:solidFill>
                <a:latin typeface="Poor Richard"/>
                <a:cs typeface="Times New Roman" pitchFamily="18" charset="0"/>
              </a:rPr>
              <a:t>New York</a:t>
            </a:r>
          </a:p>
          <a:p>
            <a:pPr>
              <a:lnSpc>
                <a:spcPct val="200000"/>
              </a:lnSpc>
              <a:buFont typeface="Arial" charset="0"/>
              <a:buChar char="•"/>
            </a:pPr>
            <a:r>
              <a:rPr lang="en-US" dirty="0">
                <a:solidFill>
                  <a:srgbClr val="3366FF"/>
                </a:solidFill>
                <a:latin typeface="Poor Richard"/>
                <a:cs typeface="Times New Roman" pitchFamily="18" charset="0"/>
              </a:rPr>
              <a:t>New Jersey</a:t>
            </a:r>
          </a:p>
          <a:p>
            <a:pPr>
              <a:lnSpc>
                <a:spcPct val="200000"/>
              </a:lnSpc>
              <a:buFont typeface="Arial" charset="0"/>
              <a:buChar char="•"/>
            </a:pPr>
            <a:r>
              <a:rPr lang="en-US" dirty="0">
                <a:solidFill>
                  <a:srgbClr val="3366FF"/>
                </a:solidFill>
                <a:latin typeface="Poor Richard"/>
                <a:cs typeface="Times New Roman" pitchFamily="18" charset="0"/>
              </a:rPr>
              <a:t>Ohio</a:t>
            </a:r>
          </a:p>
          <a:p>
            <a:pPr>
              <a:lnSpc>
                <a:spcPct val="200000"/>
              </a:lnSpc>
              <a:buFont typeface="Arial" charset="0"/>
              <a:buChar char="•"/>
            </a:pPr>
            <a:r>
              <a:rPr lang="en-US" dirty="0">
                <a:solidFill>
                  <a:srgbClr val="3366FF"/>
                </a:solidFill>
                <a:latin typeface="Poor Richard"/>
                <a:cs typeface="Times New Roman" pitchFamily="18" charset="0"/>
              </a:rPr>
              <a:t>Oregon</a:t>
            </a:r>
          </a:p>
          <a:p>
            <a:pPr>
              <a:lnSpc>
                <a:spcPct val="200000"/>
              </a:lnSpc>
              <a:buFont typeface="Arial" charset="0"/>
              <a:buChar char="•"/>
            </a:pPr>
            <a:r>
              <a:rPr lang="en-US" dirty="0">
                <a:solidFill>
                  <a:srgbClr val="3366FF"/>
                </a:solidFill>
                <a:latin typeface="Poor Richard"/>
                <a:cs typeface="Times New Roman" pitchFamily="18" charset="0"/>
              </a:rPr>
              <a:t>Pennsylvania</a:t>
            </a:r>
          </a:p>
          <a:p>
            <a:pPr>
              <a:lnSpc>
                <a:spcPct val="200000"/>
              </a:lnSpc>
              <a:buFont typeface="Arial" charset="0"/>
              <a:buChar char="•"/>
            </a:pPr>
            <a:r>
              <a:rPr lang="en-US" dirty="0">
                <a:solidFill>
                  <a:srgbClr val="3366FF"/>
                </a:solidFill>
                <a:latin typeface="Poor Richard"/>
                <a:cs typeface="Times New Roman" pitchFamily="18" charset="0"/>
              </a:rPr>
              <a:t>Rhode Island</a:t>
            </a:r>
          </a:p>
          <a:p>
            <a:pPr>
              <a:lnSpc>
                <a:spcPct val="200000"/>
              </a:lnSpc>
              <a:buFont typeface="Arial" charset="0"/>
              <a:buChar char="•"/>
            </a:pPr>
            <a:r>
              <a:rPr lang="en-US" dirty="0">
                <a:solidFill>
                  <a:srgbClr val="3366FF"/>
                </a:solidFill>
                <a:latin typeface="Poor Richard"/>
                <a:cs typeface="Times New Roman" pitchFamily="18" charset="0"/>
              </a:rPr>
              <a:t>Vermont</a:t>
            </a:r>
          </a:p>
          <a:p>
            <a:pPr>
              <a:lnSpc>
                <a:spcPct val="200000"/>
              </a:lnSpc>
              <a:buFont typeface="Arial" charset="0"/>
              <a:buChar char="•"/>
            </a:pPr>
            <a:r>
              <a:rPr lang="en-US" dirty="0">
                <a:solidFill>
                  <a:srgbClr val="3366FF"/>
                </a:solidFill>
                <a:latin typeface="Poor Richard"/>
                <a:cs typeface="Times New Roman" pitchFamily="18" charset="0"/>
              </a:rPr>
              <a:t>West Virginia</a:t>
            </a:r>
          </a:p>
        </p:txBody>
      </p:sp>
      <p:pic>
        <p:nvPicPr>
          <p:cNvPr id="27654" name="Picture 2" descr="http://www.kidport.com/reflib/usahistory/civilwar/Images/UnionUniform.jpg"/>
          <p:cNvPicPr>
            <a:picLocks noChangeAspect="1" noChangeArrowheads="1"/>
          </p:cNvPicPr>
          <p:nvPr/>
        </p:nvPicPr>
        <p:blipFill>
          <a:blip r:embed="rId2"/>
          <a:srcRect/>
          <a:stretch>
            <a:fillRect/>
          </a:stretch>
        </p:blipFill>
        <p:spPr bwMode="auto">
          <a:xfrm>
            <a:off x="3733800" y="457200"/>
            <a:ext cx="4273550" cy="5715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654"/>
                                        </p:tgtEl>
                                        <p:attrNameLst>
                                          <p:attrName>style.visibility</p:attrName>
                                        </p:attrNameLst>
                                      </p:cBhvr>
                                      <p:to>
                                        <p:strVal val="visible"/>
                                      </p:to>
                                    </p:set>
                                    <p:anim calcmode="lin" valueType="num">
                                      <p:cBhvr additive="base">
                                        <p:cTn id="13" dur="500" fill="hold"/>
                                        <p:tgtEl>
                                          <p:spTgt spid="27654"/>
                                        </p:tgtEl>
                                        <p:attrNameLst>
                                          <p:attrName>ppt_x</p:attrName>
                                        </p:attrNameLst>
                                      </p:cBhvr>
                                      <p:tavLst>
                                        <p:tav tm="0">
                                          <p:val>
                                            <p:strVal val="#ppt_x"/>
                                          </p:val>
                                        </p:tav>
                                        <p:tav tm="100000">
                                          <p:val>
                                            <p:strVal val="#ppt_x"/>
                                          </p:val>
                                        </p:tav>
                                      </p:tavLst>
                                    </p:anim>
                                    <p:anim calcmode="lin" valueType="num">
                                      <p:cBhvr additive="base">
                                        <p:cTn id="14" dur="500" fill="hold"/>
                                        <p:tgtEl>
                                          <p:spTgt spid="2765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653"/>
                                        </p:tgtEl>
                                        <p:attrNameLst>
                                          <p:attrName>style.visibility</p:attrName>
                                        </p:attrNameLst>
                                      </p:cBhvr>
                                      <p:to>
                                        <p:strVal val="visible"/>
                                      </p:to>
                                    </p:set>
                                    <p:anim calcmode="lin" valueType="num">
                                      <p:cBhvr additive="base">
                                        <p:cTn id="19" dur="500" fill="hold"/>
                                        <p:tgtEl>
                                          <p:spTgt spid="27653"/>
                                        </p:tgtEl>
                                        <p:attrNameLst>
                                          <p:attrName>ppt_x</p:attrName>
                                        </p:attrNameLst>
                                      </p:cBhvr>
                                      <p:tavLst>
                                        <p:tav tm="0">
                                          <p:val>
                                            <p:strVal val="#ppt_x"/>
                                          </p:val>
                                        </p:tav>
                                        <p:tav tm="100000">
                                          <p:val>
                                            <p:strVal val="#ppt_x"/>
                                          </p:val>
                                        </p:tav>
                                      </p:tavLst>
                                    </p:anim>
                                    <p:anim calcmode="lin" valueType="num">
                                      <p:cBhvr additive="base">
                                        <p:cTn id="20" dur="500" fill="hold"/>
                                        <p:tgtEl>
                                          <p:spTgt spid="2765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650">
                                            <p:txEl>
                                              <p:pRg st="0" end="0"/>
                                            </p:txEl>
                                          </p:spTgt>
                                        </p:tgtEl>
                                        <p:attrNameLst>
                                          <p:attrName>style.visibility</p:attrName>
                                        </p:attrNameLst>
                                      </p:cBhvr>
                                      <p:to>
                                        <p:strVal val="visible"/>
                                      </p:to>
                                    </p:set>
                                    <p:anim calcmode="lin" valueType="num">
                                      <p:cBhvr additive="base">
                                        <p:cTn id="25" dur="500" fill="hold"/>
                                        <p:tgtEl>
                                          <p:spTgt spid="2765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65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650">
                                            <p:txEl>
                                              <p:pRg st="1" end="1"/>
                                            </p:txEl>
                                          </p:spTgt>
                                        </p:tgtEl>
                                        <p:attrNameLst>
                                          <p:attrName>style.visibility</p:attrName>
                                        </p:attrNameLst>
                                      </p:cBhvr>
                                      <p:to>
                                        <p:strVal val="visible"/>
                                      </p:to>
                                    </p:set>
                                    <p:anim calcmode="lin" valueType="num">
                                      <p:cBhvr additive="base">
                                        <p:cTn id="31" dur="500" fill="hold"/>
                                        <p:tgtEl>
                                          <p:spTgt spid="27650">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7650">
                                            <p:txEl>
                                              <p:pRg st="2" end="2"/>
                                            </p:txEl>
                                          </p:spTgt>
                                        </p:tgtEl>
                                        <p:attrNameLst>
                                          <p:attrName>style.visibility</p:attrName>
                                        </p:attrNameLst>
                                      </p:cBhvr>
                                      <p:to>
                                        <p:strVal val="visible"/>
                                      </p:to>
                                    </p:set>
                                    <p:anim calcmode="lin" valueType="num">
                                      <p:cBhvr additive="base">
                                        <p:cTn id="37" dur="500" fill="hold"/>
                                        <p:tgtEl>
                                          <p:spTgt spid="27650">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765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7650">
                                            <p:txEl>
                                              <p:pRg st="3" end="3"/>
                                            </p:txEl>
                                          </p:spTgt>
                                        </p:tgtEl>
                                        <p:attrNameLst>
                                          <p:attrName>style.visibility</p:attrName>
                                        </p:attrNameLst>
                                      </p:cBhvr>
                                      <p:to>
                                        <p:strVal val="visible"/>
                                      </p:to>
                                    </p:set>
                                    <p:anim calcmode="lin" valueType="num">
                                      <p:cBhvr additive="base">
                                        <p:cTn id="43" dur="500" fill="hold"/>
                                        <p:tgtEl>
                                          <p:spTgt spid="27650">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765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7650">
                                            <p:txEl>
                                              <p:pRg st="4" end="4"/>
                                            </p:txEl>
                                          </p:spTgt>
                                        </p:tgtEl>
                                        <p:attrNameLst>
                                          <p:attrName>style.visibility</p:attrName>
                                        </p:attrNameLst>
                                      </p:cBhvr>
                                      <p:to>
                                        <p:strVal val="visible"/>
                                      </p:to>
                                    </p:set>
                                    <p:anim calcmode="lin" valueType="num">
                                      <p:cBhvr additive="base">
                                        <p:cTn id="49" dur="500" fill="hold"/>
                                        <p:tgtEl>
                                          <p:spTgt spid="27650">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765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7650">
                                            <p:txEl>
                                              <p:pRg st="5" end="5"/>
                                            </p:txEl>
                                          </p:spTgt>
                                        </p:tgtEl>
                                        <p:attrNameLst>
                                          <p:attrName>style.visibility</p:attrName>
                                        </p:attrNameLst>
                                      </p:cBhvr>
                                      <p:to>
                                        <p:strVal val="visible"/>
                                      </p:to>
                                    </p:set>
                                    <p:anim calcmode="lin" valueType="num">
                                      <p:cBhvr additive="base">
                                        <p:cTn id="55" dur="500" fill="hold"/>
                                        <p:tgtEl>
                                          <p:spTgt spid="27650">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765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7650">
                                            <p:txEl>
                                              <p:pRg st="6" end="6"/>
                                            </p:txEl>
                                          </p:spTgt>
                                        </p:tgtEl>
                                        <p:attrNameLst>
                                          <p:attrName>style.visibility</p:attrName>
                                        </p:attrNameLst>
                                      </p:cBhvr>
                                      <p:to>
                                        <p:strVal val="visible"/>
                                      </p:to>
                                    </p:set>
                                    <p:anim calcmode="lin" valueType="num">
                                      <p:cBhvr additive="base">
                                        <p:cTn id="61" dur="500" fill="hold"/>
                                        <p:tgtEl>
                                          <p:spTgt spid="27650">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765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7650">
                                            <p:txEl>
                                              <p:pRg st="7" end="7"/>
                                            </p:txEl>
                                          </p:spTgt>
                                        </p:tgtEl>
                                        <p:attrNameLst>
                                          <p:attrName>style.visibility</p:attrName>
                                        </p:attrNameLst>
                                      </p:cBhvr>
                                      <p:to>
                                        <p:strVal val="visible"/>
                                      </p:to>
                                    </p:set>
                                    <p:anim calcmode="lin" valueType="num">
                                      <p:cBhvr additive="base">
                                        <p:cTn id="67" dur="500" fill="hold"/>
                                        <p:tgtEl>
                                          <p:spTgt spid="27650">
                                            <p:txEl>
                                              <p:pRg st="7" end="7"/>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765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7650">
                                            <p:txEl>
                                              <p:pRg st="8" end="8"/>
                                            </p:txEl>
                                          </p:spTgt>
                                        </p:tgtEl>
                                        <p:attrNameLst>
                                          <p:attrName>style.visibility</p:attrName>
                                        </p:attrNameLst>
                                      </p:cBhvr>
                                      <p:to>
                                        <p:strVal val="visible"/>
                                      </p:to>
                                    </p:set>
                                    <p:anim calcmode="lin" valueType="num">
                                      <p:cBhvr additive="base">
                                        <p:cTn id="73" dur="500" fill="hold"/>
                                        <p:tgtEl>
                                          <p:spTgt spid="27650">
                                            <p:txEl>
                                              <p:pRg st="8" end="8"/>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765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7650">
                                            <p:txEl>
                                              <p:pRg st="9" end="9"/>
                                            </p:txEl>
                                          </p:spTgt>
                                        </p:tgtEl>
                                        <p:attrNameLst>
                                          <p:attrName>style.visibility</p:attrName>
                                        </p:attrNameLst>
                                      </p:cBhvr>
                                      <p:to>
                                        <p:strVal val="visible"/>
                                      </p:to>
                                    </p:set>
                                    <p:anim calcmode="lin" valueType="num">
                                      <p:cBhvr additive="base">
                                        <p:cTn id="79" dur="500" fill="hold"/>
                                        <p:tgtEl>
                                          <p:spTgt spid="27650">
                                            <p:txEl>
                                              <p:pRg st="9" end="9"/>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765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650">
                                            <p:txEl>
                                              <p:pRg st="10" end="10"/>
                                            </p:txEl>
                                          </p:spTgt>
                                        </p:tgtEl>
                                        <p:attrNameLst>
                                          <p:attrName>style.visibility</p:attrName>
                                        </p:attrNameLst>
                                      </p:cBhvr>
                                      <p:to>
                                        <p:strVal val="visible"/>
                                      </p:to>
                                    </p:set>
                                    <p:anim calcmode="lin" valueType="num">
                                      <p:cBhvr additive="base">
                                        <p:cTn id="85" dur="500" fill="hold"/>
                                        <p:tgtEl>
                                          <p:spTgt spid="27650">
                                            <p:txEl>
                                              <p:pRg st="10" end="1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7650">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7650">
                                            <p:txEl>
                                              <p:pRg st="11" end="11"/>
                                            </p:txEl>
                                          </p:spTgt>
                                        </p:tgtEl>
                                        <p:attrNameLst>
                                          <p:attrName>style.visibility</p:attrName>
                                        </p:attrNameLst>
                                      </p:cBhvr>
                                      <p:to>
                                        <p:strVal val="visible"/>
                                      </p:to>
                                    </p:set>
                                    <p:anim calcmode="lin" valueType="num">
                                      <p:cBhvr additive="base">
                                        <p:cTn id="91" dur="500" fill="hold"/>
                                        <p:tgtEl>
                                          <p:spTgt spid="27650">
                                            <p:txEl>
                                              <p:pRg st="11" end="11"/>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7650">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7650">
                                            <p:txEl>
                                              <p:pRg st="12" end="12"/>
                                            </p:txEl>
                                          </p:spTgt>
                                        </p:tgtEl>
                                        <p:attrNameLst>
                                          <p:attrName>style.visibility</p:attrName>
                                        </p:attrNameLst>
                                      </p:cBhvr>
                                      <p:to>
                                        <p:strVal val="visible"/>
                                      </p:to>
                                    </p:set>
                                    <p:anim calcmode="lin" valueType="num">
                                      <p:cBhvr additive="base">
                                        <p:cTn id="97" dur="500" fill="hold"/>
                                        <p:tgtEl>
                                          <p:spTgt spid="27650">
                                            <p:txEl>
                                              <p:pRg st="12" end="1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7650">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7650">
                                            <p:txEl>
                                              <p:pRg st="13" end="13"/>
                                            </p:txEl>
                                          </p:spTgt>
                                        </p:tgtEl>
                                        <p:attrNameLst>
                                          <p:attrName>style.visibility</p:attrName>
                                        </p:attrNameLst>
                                      </p:cBhvr>
                                      <p:to>
                                        <p:strVal val="visible"/>
                                      </p:to>
                                    </p:set>
                                    <p:anim calcmode="lin" valueType="num">
                                      <p:cBhvr additive="base">
                                        <p:cTn id="103" dur="500" fill="hold"/>
                                        <p:tgtEl>
                                          <p:spTgt spid="27650">
                                            <p:txEl>
                                              <p:pRg st="13" end="13"/>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27650">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650" grpId="0" build="p"/>
      <p:bldP spid="276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img2.photographersdirect.com/img/24272/wm/pd213959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3249" name="Content Placeholder 2"/>
          <p:cNvSpPr>
            <a:spLocks noGrp="1"/>
          </p:cNvSpPr>
          <p:nvPr>
            <p:ph idx="1"/>
          </p:nvPr>
        </p:nvSpPr>
        <p:spPr>
          <a:xfrm>
            <a:off x="0" y="-838200"/>
            <a:ext cx="8229600" cy="2895601"/>
          </a:xfrm>
        </p:spPr>
        <p:txBody>
          <a:bodyPr/>
          <a:lstStyle/>
          <a:p>
            <a:pPr eaLnBrk="1" hangingPunct="1">
              <a:buFont typeface="Arial" charset="0"/>
              <a:buNone/>
            </a:pP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p>
          <a:p>
            <a:pPr eaLnBrk="1" hangingPunct="1">
              <a:buFont typeface="Arial" charset="0"/>
              <a:buNone/>
            </a:pPr>
            <a:r>
              <a:rPr lang="en-US" sz="2400" b="1" dirty="0" smtClean="0">
                <a:solidFill>
                  <a:schemeClr val="bg1"/>
                </a:solidFill>
                <a:latin typeface="Times New Roman" pitchFamily="18" charset="0"/>
                <a:cs typeface="Times New Roman" pitchFamily="18" charset="0"/>
              </a:rPr>
              <a:t>- </a:t>
            </a:r>
            <a:r>
              <a:rPr lang="en-US" sz="2400" b="1" dirty="0" smtClean="0">
                <a:solidFill>
                  <a:schemeClr val="bg1"/>
                </a:solidFill>
                <a:latin typeface="Monotype Corsiva" pitchFamily="66" charset="0"/>
                <a:cs typeface="Times New Roman" pitchFamily="18" charset="0"/>
              </a:rPr>
              <a:t>April 7</a:t>
            </a:r>
            <a:r>
              <a:rPr lang="en-US" sz="2400" b="1" baseline="30000" dirty="0" smtClean="0">
                <a:solidFill>
                  <a:schemeClr val="bg1"/>
                </a:solidFill>
                <a:latin typeface="Monotype Corsiva" pitchFamily="66" charset="0"/>
                <a:cs typeface="Times New Roman" pitchFamily="18" charset="0"/>
              </a:rPr>
              <a:t>th</a:t>
            </a:r>
            <a:r>
              <a:rPr lang="en-US" sz="2400" b="1" dirty="0" smtClean="0">
                <a:solidFill>
                  <a:schemeClr val="bg1"/>
                </a:solidFill>
                <a:latin typeface="Monotype Corsiva" pitchFamily="66" charset="0"/>
                <a:cs typeface="Times New Roman" pitchFamily="18" charset="0"/>
              </a:rPr>
              <a:t> Grant sent Lee a letter requesting a surrender. Lee was waiting for supply trains, and was not about to surrender. </a:t>
            </a:r>
          </a:p>
          <a:p>
            <a:pPr eaLnBrk="1" hangingPunct="1">
              <a:buFont typeface="Arial" charset="0"/>
              <a:buNone/>
            </a:pPr>
            <a:r>
              <a:rPr lang="en-US" sz="2400" b="1" dirty="0" smtClean="0">
                <a:solidFill>
                  <a:schemeClr val="bg1"/>
                </a:solidFill>
                <a:latin typeface="Monotype Corsiva" pitchFamily="66" charset="0"/>
                <a:cs typeface="Times New Roman" pitchFamily="18" charset="0"/>
              </a:rPr>
              <a:t>- April 8</a:t>
            </a:r>
            <a:r>
              <a:rPr lang="en-US" sz="2400" b="1" baseline="30000" dirty="0" smtClean="0">
                <a:solidFill>
                  <a:schemeClr val="bg1"/>
                </a:solidFill>
                <a:latin typeface="Monotype Corsiva" pitchFamily="66" charset="0"/>
                <a:cs typeface="Times New Roman" pitchFamily="18" charset="0"/>
              </a:rPr>
              <a:t>th</a:t>
            </a:r>
            <a:r>
              <a:rPr lang="en-US" sz="2400" b="1" dirty="0" smtClean="0">
                <a:solidFill>
                  <a:schemeClr val="bg1"/>
                </a:solidFill>
                <a:latin typeface="Monotype Corsiva" pitchFamily="66" charset="0"/>
                <a:cs typeface="Times New Roman" pitchFamily="18" charset="0"/>
              </a:rPr>
              <a:t> the Union arrived first and burned the supplies. On </a:t>
            </a:r>
          </a:p>
          <a:p>
            <a:pPr eaLnBrk="1" hangingPunct="1">
              <a:buFontTx/>
              <a:buNone/>
            </a:pPr>
            <a:r>
              <a:rPr lang="en-US" sz="2400" b="1" dirty="0" smtClean="0">
                <a:solidFill>
                  <a:schemeClr val="bg1"/>
                </a:solidFill>
                <a:latin typeface="Monotype Corsiva" pitchFamily="66" charset="0"/>
                <a:cs typeface="Times New Roman" pitchFamily="18" charset="0"/>
              </a:rPr>
              <a:t>- April 9</a:t>
            </a:r>
            <a:r>
              <a:rPr lang="en-US" sz="2400" b="1" baseline="30000" dirty="0" smtClean="0">
                <a:solidFill>
                  <a:schemeClr val="bg1"/>
                </a:solidFill>
                <a:latin typeface="Monotype Corsiva" pitchFamily="66" charset="0"/>
                <a:cs typeface="Times New Roman" pitchFamily="18" charset="0"/>
              </a:rPr>
              <a:t>th</a:t>
            </a:r>
            <a:r>
              <a:rPr lang="en-US" sz="2400" b="1" dirty="0" smtClean="0">
                <a:solidFill>
                  <a:schemeClr val="bg1"/>
                </a:solidFill>
                <a:latin typeface="Monotype Corsiva" pitchFamily="66" charset="0"/>
                <a:cs typeface="Times New Roman" pitchFamily="18" charset="0"/>
              </a:rPr>
              <a:t>, early morning, the Confederate troops attacked Union troops with success</a:t>
            </a:r>
          </a:p>
          <a:p>
            <a:pPr lvl="1" eaLnBrk="1" hangingPunct="1">
              <a:buFontTx/>
              <a:buNone/>
            </a:pPr>
            <a:r>
              <a:rPr lang="en-US" sz="2400" b="1" dirty="0" smtClean="0">
                <a:solidFill>
                  <a:schemeClr val="bg1"/>
                </a:solidFill>
                <a:latin typeface="Monotype Corsiva" pitchFamily="66" charset="0"/>
                <a:cs typeface="Times New Roman" pitchFamily="18" charset="0"/>
              </a:rPr>
              <a:t>              ...In The End The Confederates Ended Up Surrendering.</a:t>
            </a:r>
          </a:p>
          <a:p>
            <a:pPr eaLnBrk="1" hangingPunct="1">
              <a:buFont typeface="Arial" charset="0"/>
              <a:buNone/>
            </a:pPr>
            <a:endParaRPr lang="en-US" sz="2400" b="1" dirty="0" smtClean="0">
              <a:latin typeface="Monotype Corsiva" pitchFamily="66" charset="0"/>
              <a:cs typeface="Times New Roman" pitchFamily="18" charset="0"/>
            </a:endParaRPr>
          </a:p>
          <a:p>
            <a:pPr eaLnBrk="1" hangingPunct="1">
              <a:buFont typeface="Arial" charset="0"/>
              <a:buNone/>
            </a:pPr>
            <a:endParaRPr lang="en-US" sz="2400" dirty="0" smtClean="0">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1" nodeType="clickEffect">
                                  <p:stCondLst>
                                    <p:cond delay="0"/>
                                  </p:stCondLst>
                                  <p:iterate type="lt">
                                    <p:tmPct val="0"/>
                                  </p:iterate>
                                  <p:childTnLst>
                                    <p:set>
                                      <p:cBhvr>
                                        <p:cTn id="6" dur="1" fill="hold">
                                          <p:stCondLst>
                                            <p:cond delay="0"/>
                                          </p:stCondLst>
                                        </p:cTn>
                                        <p:tgtEl>
                                          <p:spTgt spid="53249">
                                            <p:txEl>
                                              <p:pRg st="0" end="0"/>
                                            </p:txEl>
                                          </p:spTgt>
                                        </p:tgtEl>
                                        <p:attrNameLst>
                                          <p:attrName>style.visibility</p:attrName>
                                        </p:attrNameLst>
                                      </p:cBhvr>
                                      <p:to>
                                        <p:strVal val="visible"/>
                                      </p:to>
                                    </p:set>
                                    <p:animScale>
                                      <p:cBhvr>
                                        <p:cTn id="7" dur="1000" decel="50000" fill="hold">
                                          <p:stCondLst>
                                            <p:cond delay="0"/>
                                          </p:stCondLst>
                                        </p:cTn>
                                        <p:tgtEl>
                                          <p:spTgt spid="5324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3249">
                                            <p:txEl>
                                              <p:pRg st="0" end="0"/>
                                            </p:txEl>
                                          </p:spTgt>
                                        </p:tgtEl>
                                        <p:attrNameLst>
                                          <p:attrName>ppt_x</p:attrName>
                                          <p:attrName>ppt_y</p:attrName>
                                        </p:attrNameLst>
                                      </p:cBhvr>
                                    </p:animMotion>
                                    <p:animEffect transition="in" filter="fade">
                                      <p:cBhvr>
                                        <p:cTn id="9" dur="1000"/>
                                        <p:tgtEl>
                                          <p:spTgt spid="5324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1" nodeType="clickEffect">
                                  <p:stCondLst>
                                    <p:cond delay="0"/>
                                  </p:stCondLst>
                                  <p:iterate type="lt">
                                    <p:tmPct val="0"/>
                                  </p:iterate>
                                  <p:childTnLst>
                                    <p:set>
                                      <p:cBhvr>
                                        <p:cTn id="13" dur="1" fill="hold">
                                          <p:stCondLst>
                                            <p:cond delay="0"/>
                                          </p:stCondLst>
                                        </p:cTn>
                                        <p:tgtEl>
                                          <p:spTgt spid="53249">
                                            <p:txEl>
                                              <p:pRg st="1" end="1"/>
                                            </p:txEl>
                                          </p:spTgt>
                                        </p:tgtEl>
                                        <p:attrNameLst>
                                          <p:attrName>style.visibility</p:attrName>
                                        </p:attrNameLst>
                                      </p:cBhvr>
                                      <p:to>
                                        <p:strVal val="visible"/>
                                      </p:to>
                                    </p:set>
                                    <p:animScale>
                                      <p:cBhvr>
                                        <p:cTn id="14" dur="1000" decel="50000" fill="hold">
                                          <p:stCondLst>
                                            <p:cond delay="0"/>
                                          </p:stCondLst>
                                        </p:cTn>
                                        <p:tgtEl>
                                          <p:spTgt spid="53249">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3249">
                                            <p:txEl>
                                              <p:pRg st="1" end="1"/>
                                            </p:txEl>
                                          </p:spTgt>
                                        </p:tgtEl>
                                        <p:attrNameLst>
                                          <p:attrName>ppt_x</p:attrName>
                                          <p:attrName>ppt_y</p:attrName>
                                        </p:attrNameLst>
                                      </p:cBhvr>
                                    </p:animMotion>
                                    <p:animEffect transition="in" filter="fade">
                                      <p:cBhvr>
                                        <p:cTn id="16" dur="1000"/>
                                        <p:tgtEl>
                                          <p:spTgt spid="5324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1" nodeType="clickEffect">
                                  <p:stCondLst>
                                    <p:cond delay="0"/>
                                  </p:stCondLst>
                                  <p:iterate type="lt">
                                    <p:tmPct val="0"/>
                                  </p:iterate>
                                  <p:childTnLst>
                                    <p:set>
                                      <p:cBhvr>
                                        <p:cTn id="20" dur="1" fill="hold">
                                          <p:stCondLst>
                                            <p:cond delay="0"/>
                                          </p:stCondLst>
                                        </p:cTn>
                                        <p:tgtEl>
                                          <p:spTgt spid="53249">
                                            <p:txEl>
                                              <p:pRg st="2" end="2"/>
                                            </p:txEl>
                                          </p:spTgt>
                                        </p:tgtEl>
                                        <p:attrNameLst>
                                          <p:attrName>style.visibility</p:attrName>
                                        </p:attrNameLst>
                                      </p:cBhvr>
                                      <p:to>
                                        <p:strVal val="visible"/>
                                      </p:to>
                                    </p:set>
                                    <p:animScale>
                                      <p:cBhvr>
                                        <p:cTn id="21" dur="1000" decel="50000" fill="hold">
                                          <p:stCondLst>
                                            <p:cond delay="0"/>
                                          </p:stCondLst>
                                        </p:cTn>
                                        <p:tgtEl>
                                          <p:spTgt spid="53249">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3249">
                                            <p:txEl>
                                              <p:pRg st="2" end="2"/>
                                            </p:txEl>
                                          </p:spTgt>
                                        </p:tgtEl>
                                        <p:attrNameLst>
                                          <p:attrName>ppt_x</p:attrName>
                                          <p:attrName>ppt_y</p:attrName>
                                        </p:attrNameLst>
                                      </p:cBhvr>
                                    </p:animMotion>
                                    <p:animEffect transition="in" filter="fade">
                                      <p:cBhvr>
                                        <p:cTn id="23" dur="1000"/>
                                        <p:tgtEl>
                                          <p:spTgt spid="5324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1" nodeType="clickEffect">
                                  <p:stCondLst>
                                    <p:cond delay="0"/>
                                  </p:stCondLst>
                                  <p:iterate type="lt">
                                    <p:tmPct val="0"/>
                                  </p:iterate>
                                  <p:childTnLst>
                                    <p:set>
                                      <p:cBhvr>
                                        <p:cTn id="27" dur="1" fill="hold">
                                          <p:stCondLst>
                                            <p:cond delay="0"/>
                                          </p:stCondLst>
                                        </p:cTn>
                                        <p:tgtEl>
                                          <p:spTgt spid="53249">
                                            <p:txEl>
                                              <p:pRg st="3" end="3"/>
                                            </p:txEl>
                                          </p:spTgt>
                                        </p:tgtEl>
                                        <p:attrNameLst>
                                          <p:attrName>style.visibility</p:attrName>
                                        </p:attrNameLst>
                                      </p:cBhvr>
                                      <p:to>
                                        <p:strVal val="visible"/>
                                      </p:to>
                                    </p:set>
                                    <p:animScale>
                                      <p:cBhvr>
                                        <p:cTn id="28" dur="1000" decel="50000" fill="hold">
                                          <p:stCondLst>
                                            <p:cond delay="0"/>
                                          </p:stCondLst>
                                        </p:cTn>
                                        <p:tgtEl>
                                          <p:spTgt spid="53249">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3249">
                                            <p:txEl>
                                              <p:pRg st="3" end="3"/>
                                            </p:txEl>
                                          </p:spTgt>
                                        </p:tgtEl>
                                        <p:attrNameLst>
                                          <p:attrName>ppt_x</p:attrName>
                                          <p:attrName>ppt_y</p:attrName>
                                        </p:attrNameLst>
                                      </p:cBhvr>
                                    </p:animMotion>
                                    <p:animEffect transition="in" filter="fade">
                                      <p:cBhvr>
                                        <p:cTn id="30" dur="1000"/>
                                        <p:tgtEl>
                                          <p:spTgt spid="53249">
                                            <p:txEl>
                                              <p:pRg st="3" end="3"/>
                                            </p:txEl>
                                          </p:spTgt>
                                        </p:tgtEl>
                                      </p:cBhvr>
                                    </p:animEffect>
                                  </p:childTnLst>
                                </p:cTn>
                              </p:par>
                              <p:par>
                                <p:cTn id="31" presetID="52" presetClass="entr" presetSubtype="0" fill="hold" grpId="1" nodeType="withEffect">
                                  <p:stCondLst>
                                    <p:cond delay="0"/>
                                  </p:stCondLst>
                                  <p:iterate type="lt">
                                    <p:tmPct val="0"/>
                                  </p:iterate>
                                  <p:childTnLst>
                                    <p:set>
                                      <p:cBhvr>
                                        <p:cTn id="32" dur="1" fill="hold">
                                          <p:stCondLst>
                                            <p:cond delay="0"/>
                                          </p:stCondLst>
                                        </p:cTn>
                                        <p:tgtEl>
                                          <p:spTgt spid="53249">
                                            <p:txEl>
                                              <p:pRg st="4" end="4"/>
                                            </p:txEl>
                                          </p:spTgt>
                                        </p:tgtEl>
                                        <p:attrNameLst>
                                          <p:attrName>style.visibility</p:attrName>
                                        </p:attrNameLst>
                                      </p:cBhvr>
                                      <p:to>
                                        <p:strVal val="visible"/>
                                      </p:to>
                                    </p:set>
                                    <p:animScale>
                                      <p:cBhvr>
                                        <p:cTn id="33" dur="1000" decel="50000" fill="hold">
                                          <p:stCondLst>
                                            <p:cond delay="0"/>
                                          </p:stCondLst>
                                        </p:cTn>
                                        <p:tgtEl>
                                          <p:spTgt spid="53249">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53249">
                                            <p:txEl>
                                              <p:pRg st="4" end="4"/>
                                            </p:txEl>
                                          </p:spTgt>
                                        </p:tgtEl>
                                        <p:attrNameLst>
                                          <p:attrName>ppt_x</p:attrName>
                                          <p:attrName>ppt_y</p:attrName>
                                        </p:attrNameLst>
                                      </p:cBhvr>
                                    </p:animMotion>
                                    <p:animEffect transition="in" filter="fade">
                                      <p:cBhvr>
                                        <p:cTn id="35" dur="1000"/>
                                        <p:tgtEl>
                                          <p:spTgt spid="532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9" grpI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5" descr="x"/>
          <p:cNvPicPr>
            <a:picLocks noChangeAspect="1" noChangeArrowheads="1"/>
          </p:cNvPicPr>
          <p:nvPr/>
        </p:nvPicPr>
        <p:blipFill>
          <a:blip r:embed="rId2"/>
          <a:srcRect/>
          <a:stretch>
            <a:fillRect/>
          </a:stretch>
        </p:blipFill>
        <p:spPr bwMode="auto">
          <a:xfrm>
            <a:off x="533400" y="1600200"/>
            <a:ext cx="3200400" cy="2971800"/>
          </a:xfrm>
          <a:prstGeom prst="rect">
            <a:avLst/>
          </a:prstGeom>
          <a:noFill/>
          <a:ln w="9525">
            <a:noFill/>
            <a:miter lim="800000"/>
            <a:headEnd/>
            <a:tailEnd/>
          </a:ln>
        </p:spPr>
      </p:pic>
      <p:pic>
        <p:nvPicPr>
          <p:cNvPr id="54274" name="Picture 7" descr="civil_war_soldiers-union_confederate">
            <a:hlinkClick r:id="rId3"/>
          </p:cNvPr>
          <p:cNvPicPr>
            <a:picLocks noChangeAspect="1" noChangeArrowheads="1"/>
          </p:cNvPicPr>
          <p:nvPr/>
        </p:nvPicPr>
        <p:blipFill>
          <a:blip r:embed="rId4"/>
          <a:srcRect/>
          <a:stretch>
            <a:fillRect/>
          </a:stretch>
        </p:blipFill>
        <p:spPr bwMode="auto">
          <a:xfrm>
            <a:off x="5105400" y="1676400"/>
            <a:ext cx="3886200" cy="3203575"/>
          </a:xfrm>
          <a:prstGeom prst="rect">
            <a:avLst/>
          </a:prstGeom>
          <a:noFill/>
          <a:ln w="9525">
            <a:noFill/>
            <a:miter lim="800000"/>
            <a:headEnd/>
            <a:tailEnd/>
          </a:ln>
        </p:spPr>
      </p:pic>
      <p:sp>
        <p:nvSpPr>
          <p:cNvPr id="54275" name="Text Box 8"/>
          <p:cNvSpPr txBox="1">
            <a:spLocks noChangeArrowheads="1"/>
          </p:cNvSpPr>
          <p:nvPr/>
        </p:nvSpPr>
        <p:spPr bwMode="auto">
          <a:xfrm>
            <a:off x="4191000" y="2362200"/>
            <a:ext cx="614363" cy="1433513"/>
          </a:xfrm>
          <a:prstGeom prst="rect">
            <a:avLst/>
          </a:prstGeom>
          <a:noFill/>
          <a:ln w="9525">
            <a:noFill/>
            <a:miter lim="800000"/>
            <a:headEnd/>
            <a:tailEnd/>
          </a:ln>
        </p:spPr>
        <p:txBody>
          <a:bodyPr wrap="none">
            <a:spAutoFit/>
          </a:bodyPr>
          <a:lstStyle/>
          <a:p>
            <a:r>
              <a:rPr lang="en-US" sz="8800" dirty="0">
                <a:latin typeface="Gabriola" pitchFamily="82"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4273"/>
                                        </p:tgtEl>
                                        <p:attrNameLst>
                                          <p:attrName>style.visibility</p:attrName>
                                        </p:attrNameLst>
                                      </p:cBhvr>
                                      <p:to>
                                        <p:strVal val="visible"/>
                                      </p:to>
                                    </p:set>
                                    <p:anim calcmode="lin" valueType="num">
                                      <p:cBhvr>
                                        <p:cTn id="7" dur="500" fill="hold"/>
                                        <p:tgtEl>
                                          <p:spTgt spid="5427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427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427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427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427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427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427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4274"/>
                                        </p:tgtEl>
                                        <p:attrNameLst>
                                          <p:attrName>style.visibility</p:attrName>
                                        </p:attrNameLst>
                                      </p:cBhvr>
                                      <p:to>
                                        <p:strVal val="visible"/>
                                      </p:to>
                                    </p:set>
                                    <p:anim calcmode="lin" valueType="num">
                                      <p:cBhvr>
                                        <p:cTn id="23" dur="500" fill="hold"/>
                                        <p:tgtEl>
                                          <p:spTgt spid="54274"/>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4274"/>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4274"/>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42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a:xfrm>
            <a:off x="381000" y="304800"/>
            <a:ext cx="8229600" cy="1143000"/>
          </a:xfrm>
        </p:spPr>
        <p:txBody>
          <a:bodyPr/>
          <a:lstStyle/>
          <a:p>
            <a:pPr eaLnBrk="1" hangingPunct="1"/>
            <a:r>
              <a:rPr lang="en-US" b="1" dirty="0" smtClean="0">
                <a:solidFill>
                  <a:srgbClr val="3366FF"/>
                </a:solidFill>
                <a:latin typeface="Gabriola" pitchFamily="82" charset="0"/>
              </a:rPr>
              <a:t>Terms</a:t>
            </a:r>
            <a:r>
              <a:rPr lang="en-US" b="1" dirty="0" smtClean="0">
                <a:solidFill>
                  <a:srgbClr val="666633"/>
                </a:solidFill>
                <a:latin typeface="Gabriola" pitchFamily="82" charset="0"/>
              </a:rPr>
              <a:t> Of</a:t>
            </a:r>
            <a:r>
              <a:rPr lang="en-US" b="1" dirty="0" smtClean="0">
                <a:latin typeface="Gabriola" pitchFamily="82" charset="0"/>
              </a:rPr>
              <a:t> </a:t>
            </a:r>
            <a:r>
              <a:rPr lang="en-US" b="1" dirty="0" smtClean="0">
                <a:solidFill>
                  <a:srgbClr val="FF0000"/>
                </a:solidFill>
                <a:latin typeface="Gabriola" pitchFamily="82" charset="0"/>
              </a:rPr>
              <a:t>Surrender</a:t>
            </a:r>
          </a:p>
        </p:txBody>
      </p:sp>
      <p:sp>
        <p:nvSpPr>
          <p:cNvPr id="55298" name="Content Placeholder 2"/>
          <p:cNvSpPr>
            <a:spLocks noGrp="1"/>
          </p:cNvSpPr>
          <p:nvPr>
            <p:ph idx="1"/>
          </p:nvPr>
        </p:nvSpPr>
        <p:spPr>
          <a:xfrm>
            <a:off x="457200" y="1600200"/>
            <a:ext cx="8229600" cy="1676400"/>
          </a:xfrm>
        </p:spPr>
        <p:txBody>
          <a:bodyPr/>
          <a:lstStyle/>
          <a:p>
            <a:pPr eaLnBrk="1" hangingPunct="1">
              <a:buFont typeface="Courier New" pitchFamily="49" charset="0"/>
              <a:buChar char="o"/>
            </a:pPr>
            <a:r>
              <a:rPr lang="en-US" sz="2400" b="1" dirty="0" smtClean="0">
                <a:solidFill>
                  <a:srgbClr val="3366FF"/>
                </a:solidFill>
                <a:latin typeface="Gabriola" pitchFamily="82" charset="0"/>
                <a:cs typeface="Times New Roman" pitchFamily="18" charset="0"/>
              </a:rPr>
              <a:t>Major artillery would be turned over to the Union.</a:t>
            </a:r>
          </a:p>
          <a:p>
            <a:pPr eaLnBrk="1" hangingPunct="1">
              <a:buFont typeface="Courier New" pitchFamily="49" charset="0"/>
              <a:buChar char="o"/>
            </a:pPr>
            <a:r>
              <a:rPr lang="en-US" sz="2400" b="1" dirty="0" smtClean="0">
                <a:solidFill>
                  <a:srgbClr val="FF0000"/>
                </a:solidFill>
                <a:latin typeface="Gabriola" pitchFamily="82" charset="0"/>
                <a:cs typeface="Times New Roman" pitchFamily="18" charset="0"/>
              </a:rPr>
              <a:t>Side arms, horses, and mules would stay.</a:t>
            </a:r>
          </a:p>
          <a:p>
            <a:pPr eaLnBrk="1" hangingPunct="1">
              <a:buFont typeface="Courier New" pitchFamily="49" charset="0"/>
              <a:buChar char="o"/>
            </a:pPr>
            <a:r>
              <a:rPr lang="en-US" sz="2400" b="1" dirty="0" smtClean="0">
                <a:solidFill>
                  <a:srgbClr val="666633"/>
                </a:solidFill>
                <a:latin typeface="Gabriola" pitchFamily="82" charset="0"/>
                <a:cs typeface="Times New Roman" pitchFamily="18" charset="0"/>
              </a:rPr>
              <a:t>None of the Confederates would be imprisoned for treason.</a:t>
            </a:r>
          </a:p>
          <a:p>
            <a:pPr eaLnBrk="1" hangingPunct="1">
              <a:buFont typeface="Arial" charset="0"/>
              <a:buNone/>
            </a:pPr>
            <a:endParaRPr lang="en-US" b="1" dirty="0" smtClean="0">
              <a:solidFill>
                <a:schemeClr val="bg2"/>
              </a:solidFill>
              <a:latin typeface="Gabriola" pitchFamily="82" charset="0"/>
            </a:endParaRPr>
          </a:p>
        </p:txBody>
      </p:sp>
      <p:sp>
        <p:nvSpPr>
          <p:cNvPr id="55299" name="TextBox 3"/>
          <p:cNvSpPr txBox="1">
            <a:spLocks noChangeArrowheads="1"/>
          </p:cNvSpPr>
          <p:nvPr/>
        </p:nvSpPr>
        <p:spPr bwMode="auto">
          <a:xfrm rot="-5400000">
            <a:off x="-952500" y="4533900"/>
            <a:ext cx="3429000" cy="762000"/>
          </a:xfrm>
          <a:prstGeom prst="rect">
            <a:avLst/>
          </a:prstGeom>
          <a:noFill/>
          <a:ln w="9525">
            <a:noFill/>
            <a:miter lim="800000"/>
            <a:headEnd/>
            <a:tailEnd/>
          </a:ln>
        </p:spPr>
        <p:txBody>
          <a:bodyPr>
            <a:spAutoFit/>
          </a:bodyPr>
          <a:lstStyle/>
          <a:p>
            <a:r>
              <a:rPr lang="en-US" sz="4400" dirty="0">
                <a:solidFill>
                  <a:srgbClr val="FF0000"/>
                </a:solidFill>
                <a:latin typeface="Calibri" pitchFamily="34" charset="0"/>
              </a:rPr>
              <a:t>	</a:t>
            </a:r>
            <a:r>
              <a:rPr lang="en-US" sz="4400" dirty="0">
                <a:solidFill>
                  <a:srgbClr val="FF0000"/>
                </a:solidFill>
                <a:latin typeface="Gabriola" pitchFamily="82" charset="0"/>
              </a:rPr>
              <a:t>Casualties</a:t>
            </a:r>
          </a:p>
        </p:txBody>
      </p:sp>
      <p:sp>
        <p:nvSpPr>
          <p:cNvPr id="55300" name="TextBox 4"/>
          <p:cNvSpPr txBox="1">
            <a:spLocks noChangeArrowheads="1"/>
          </p:cNvSpPr>
          <p:nvPr/>
        </p:nvSpPr>
        <p:spPr bwMode="auto">
          <a:xfrm>
            <a:off x="1676400" y="3810000"/>
            <a:ext cx="6096000" cy="822325"/>
          </a:xfrm>
          <a:prstGeom prst="rect">
            <a:avLst/>
          </a:prstGeom>
          <a:noFill/>
          <a:ln w="9525">
            <a:noFill/>
            <a:miter lim="800000"/>
            <a:headEnd/>
            <a:tailEnd/>
          </a:ln>
        </p:spPr>
        <p:txBody>
          <a:bodyPr>
            <a:spAutoFit/>
          </a:bodyPr>
          <a:lstStyle/>
          <a:p>
            <a:r>
              <a:rPr lang="en-US" sz="2400" b="1" dirty="0">
                <a:solidFill>
                  <a:srgbClr val="3366FF"/>
                </a:solidFill>
                <a:latin typeface="Gabriola" pitchFamily="82" charset="0"/>
                <a:cs typeface="Times New Roman" pitchFamily="18" charset="0"/>
              </a:rPr>
              <a:t>Union:164</a:t>
            </a:r>
          </a:p>
          <a:p>
            <a:r>
              <a:rPr lang="en-US" sz="2400" b="1" dirty="0">
                <a:solidFill>
                  <a:srgbClr val="666633"/>
                </a:solidFill>
                <a:latin typeface="Gabriola" pitchFamily="82" charset="0"/>
                <a:cs typeface="Times New Roman" pitchFamily="18" charset="0"/>
              </a:rPr>
              <a:t>Confederate: 500 and 27,800 surrendered</a:t>
            </a:r>
            <a:r>
              <a:rPr lang="en-US" sz="2400" b="1" dirty="0">
                <a:latin typeface="Gabriola" pitchFamily="82" charset="0"/>
                <a:cs typeface="Times New Roman" pitchFamily="18" charset="0"/>
              </a:rPr>
              <a:t> </a:t>
            </a:r>
          </a:p>
        </p:txBody>
      </p:sp>
      <p:pic>
        <p:nvPicPr>
          <p:cNvPr id="55301" name="Picture 6" descr="Emule Clip Art"/>
          <p:cNvPicPr>
            <a:picLocks noChangeAspect="1" noChangeArrowheads="1"/>
          </p:cNvPicPr>
          <p:nvPr/>
        </p:nvPicPr>
        <p:blipFill>
          <a:blip r:embed="rId2"/>
          <a:srcRect/>
          <a:stretch>
            <a:fillRect/>
          </a:stretch>
        </p:blipFill>
        <p:spPr bwMode="auto">
          <a:xfrm>
            <a:off x="104130475" y="-38100"/>
            <a:ext cx="1514475" cy="2857500"/>
          </a:xfrm>
          <a:prstGeom prst="rect">
            <a:avLst/>
          </a:prstGeom>
          <a:noFill/>
          <a:ln w="9525">
            <a:noFill/>
            <a:miter lim="800000"/>
            <a:headEnd/>
            <a:tailEnd/>
          </a:ln>
        </p:spPr>
      </p:pic>
      <p:pic>
        <p:nvPicPr>
          <p:cNvPr id="55302" name="Picture 8" descr="Emule Clip Art"/>
          <p:cNvPicPr>
            <a:picLocks noChangeAspect="1" noChangeArrowheads="1"/>
          </p:cNvPicPr>
          <p:nvPr/>
        </p:nvPicPr>
        <p:blipFill>
          <a:blip r:embed="rId3"/>
          <a:srcRect/>
          <a:stretch>
            <a:fillRect/>
          </a:stretch>
        </p:blipFill>
        <p:spPr bwMode="auto">
          <a:xfrm>
            <a:off x="4876800" y="1905000"/>
            <a:ext cx="344488" cy="647700"/>
          </a:xfrm>
          <a:prstGeom prst="rect">
            <a:avLst/>
          </a:prstGeom>
          <a:noFill/>
          <a:ln w="9525">
            <a:noFill/>
            <a:miter lim="800000"/>
            <a:headEnd/>
            <a:tailEnd/>
          </a:ln>
        </p:spPr>
      </p:pic>
      <p:pic>
        <p:nvPicPr>
          <p:cNvPr id="55303" name="Picture 10" descr="A_Man_Imprisoned_In_Stocks_Royalty_Free_Clipart_Picture_110210-191316-663053"/>
          <p:cNvPicPr>
            <a:picLocks noChangeAspect="1" noChangeArrowheads="1"/>
          </p:cNvPicPr>
          <p:nvPr/>
        </p:nvPicPr>
        <p:blipFill>
          <a:blip r:embed="rId4"/>
          <a:srcRect/>
          <a:stretch>
            <a:fillRect/>
          </a:stretch>
        </p:blipFill>
        <p:spPr bwMode="auto">
          <a:xfrm>
            <a:off x="6477000" y="2362200"/>
            <a:ext cx="914400" cy="765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5297"/>
                                        </p:tgtEl>
                                        <p:attrNameLst>
                                          <p:attrName>style.visibility</p:attrName>
                                        </p:attrNameLst>
                                      </p:cBhvr>
                                      <p:to>
                                        <p:strVal val="visible"/>
                                      </p:to>
                                    </p:set>
                                    <p:set>
                                      <p:cBhvr>
                                        <p:cTn id="7" dur="455" fill="hold">
                                          <p:stCondLst>
                                            <p:cond delay="0"/>
                                          </p:stCondLst>
                                        </p:cTn>
                                        <p:tgtEl>
                                          <p:spTgt spid="55297"/>
                                        </p:tgtEl>
                                        <p:attrNameLst>
                                          <p:attrName>style.rotation</p:attrName>
                                        </p:attrNameLst>
                                      </p:cBhvr>
                                      <p:to>
                                        <p:strVal val="-45.0"/>
                                      </p:to>
                                    </p:set>
                                    <p:anim calcmode="lin" valueType="num">
                                      <p:cBhvr>
                                        <p:cTn id="8" dur="455" fill="hold">
                                          <p:stCondLst>
                                            <p:cond delay="455"/>
                                          </p:stCondLst>
                                        </p:cTn>
                                        <p:tgtEl>
                                          <p:spTgt spid="5529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529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529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5297"/>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grpId="0" nodeType="clickEffect">
                                  <p:stCondLst>
                                    <p:cond delay="0"/>
                                  </p:stCondLst>
                                  <p:childTnLst>
                                    <p:set>
                                      <p:cBhvr>
                                        <p:cTn id="15" dur="1" fill="hold">
                                          <p:stCondLst>
                                            <p:cond delay="0"/>
                                          </p:stCondLst>
                                        </p:cTn>
                                        <p:tgtEl>
                                          <p:spTgt spid="55298">
                                            <p:txEl>
                                              <p:pRg st="0" end="0"/>
                                            </p:txEl>
                                          </p:spTgt>
                                        </p:tgtEl>
                                        <p:attrNameLst>
                                          <p:attrName>style.visibility</p:attrName>
                                        </p:attrNameLst>
                                      </p:cBhvr>
                                      <p:to>
                                        <p:strVal val="visible"/>
                                      </p:to>
                                    </p:set>
                                    <p:animEffect transition="in" filter="fade">
                                      <p:cBhvr>
                                        <p:cTn id="16" dur="800" decel="100000"/>
                                        <p:tgtEl>
                                          <p:spTgt spid="55298">
                                            <p:txEl>
                                              <p:pRg st="0" end="0"/>
                                            </p:txEl>
                                          </p:spTgt>
                                        </p:tgtEl>
                                      </p:cBhvr>
                                    </p:animEffect>
                                    <p:anim calcmode="lin" valueType="num">
                                      <p:cBhvr>
                                        <p:cTn id="17" dur="800" decel="100000" fill="hold"/>
                                        <p:tgtEl>
                                          <p:spTgt spid="55298">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55298">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55298">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55298">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55298">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grpId="0" nodeType="clickEffect">
                                  <p:stCondLst>
                                    <p:cond delay="0"/>
                                  </p:stCondLst>
                                  <p:childTnLst>
                                    <p:set>
                                      <p:cBhvr>
                                        <p:cTn id="25" dur="1" fill="hold">
                                          <p:stCondLst>
                                            <p:cond delay="0"/>
                                          </p:stCondLst>
                                        </p:cTn>
                                        <p:tgtEl>
                                          <p:spTgt spid="55298">
                                            <p:txEl>
                                              <p:pRg st="1" end="1"/>
                                            </p:txEl>
                                          </p:spTgt>
                                        </p:tgtEl>
                                        <p:attrNameLst>
                                          <p:attrName>style.visibility</p:attrName>
                                        </p:attrNameLst>
                                      </p:cBhvr>
                                      <p:to>
                                        <p:strVal val="visible"/>
                                      </p:to>
                                    </p:set>
                                    <p:animEffect transition="in" filter="fade">
                                      <p:cBhvr>
                                        <p:cTn id="26" dur="800" decel="100000"/>
                                        <p:tgtEl>
                                          <p:spTgt spid="55298">
                                            <p:txEl>
                                              <p:pRg st="1" end="1"/>
                                            </p:txEl>
                                          </p:spTgt>
                                        </p:tgtEl>
                                      </p:cBhvr>
                                    </p:animEffect>
                                    <p:anim calcmode="lin" valueType="num">
                                      <p:cBhvr>
                                        <p:cTn id="27" dur="800" decel="100000" fill="hold"/>
                                        <p:tgtEl>
                                          <p:spTgt spid="55298">
                                            <p:txEl>
                                              <p:pRg st="1" end="1"/>
                                            </p:txEl>
                                          </p:spTgt>
                                        </p:tgtEl>
                                        <p:attrNameLst>
                                          <p:attrName>style.rotation</p:attrName>
                                        </p:attrNameLst>
                                      </p:cBhvr>
                                      <p:tavLst>
                                        <p:tav tm="0">
                                          <p:val>
                                            <p:fltVal val="-90"/>
                                          </p:val>
                                        </p:tav>
                                        <p:tav tm="100000">
                                          <p:val>
                                            <p:fltVal val="0"/>
                                          </p:val>
                                        </p:tav>
                                      </p:tavLst>
                                    </p:anim>
                                    <p:anim calcmode="lin" valueType="num">
                                      <p:cBhvr>
                                        <p:cTn id="28" dur="800" decel="100000" fill="hold"/>
                                        <p:tgtEl>
                                          <p:spTgt spid="55298">
                                            <p:txEl>
                                              <p:pRg st="1" end="1"/>
                                            </p:txEl>
                                          </p:spTgt>
                                        </p:tgtEl>
                                        <p:attrNameLst>
                                          <p:attrName>ppt_x</p:attrName>
                                        </p:attrNameLst>
                                      </p:cBhvr>
                                      <p:tavLst>
                                        <p:tav tm="0">
                                          <p:val>
                                            <p:strVal val="#ppt_x+0.4"/>
                                          </p:val>
                                        </p:tav>
                                        <p:tav tm="100000">
                                          <p:val>
                                            <p:strVal val="#ppt_x-0.05"/>
                                          </p:val>
                                        </p:tav>
                                      </p:tavLst>
                                    </p:anim>
                                    <p:anim calcmode="lin" valueType="num">
                                      <p:cBhvr>
                                        <p:cTn id="29" dur="800" decel="100000" fill="hold"/>
                                        <p:tgtEl>
                                          <p:spTgt spid="55298">
                                            <p:txEl>
                                              <p:pRg st="1" end="1"/>
                                            </p:txEl>
                                          </p:spTgt>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55298">
                                            <p:txEl>
                                              <p:pRg st="1" end="1"/>
                                            </p:txEl>
                                          </p:spTgt>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55298">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0" presetClass="entr" presetSubtype="0" fill="hold" grpId="0" nodeType="clickEffect">
                                  <p:stCondLst>
                                    <p:cond delay="0"/>
                                  </p:stCondLst>
                                  <p:childTnLst>
                                    <p:set>
                                      <p:cBhvr>
                                        <p:cTn id="35" dur="1" fill="hold">
                                          <p:stCondLst>
                                            <p:cond delay="0"/>
                                          </p:stCondLst>
                                        </p:cTn>
                                        <p:tgtEl>
                                          <p:spTgt spid="55298">
                                            <p:txEl>
                                              <p:pRg st="2" end="2"/>
                                            </p:txEl>
                                          </p:spTgt>
                                        </p:tgtEl>
                                        <p:attrNameLst>
                                          <p:attrName>style.visibility</p:attrName>
                                        </p:attrNameLst>
                                      </p:cBhvr>
                                      <p:to>
                                        <p:strVal val="visible"/>
                                      </p:to>
                                    </p:set>
                                    <p:animEffect transition="in" filter="fade">
                                      <p:cBhvr>
                                        <p:cTn id="36" dur="800" decel="100000"/>
                                        <p:tgtEl>
                                          <p:spTgt spid="55298">
                                            <p:txEl>
                                              <p:pRg st="2" end="2"/>
                                            </p:txEl>
                                          </p:spTgt>
                                        </p:tgtEl>
                                      </p:cBhvr>
                                    </p:animEffect>
                                    <p:anim calcmode="lin" valueType="num">
                                      <p:cBhvr>
                                        <p:cTn id="37" dur="800" decel="100000" fill="hold"/>
                                        <p:tgtEl>
                                          <p:spTgt spid="55298">
                                            <p:txEl>
                                              <p:pRg st="2" end="2"/>
                                            </p:txEl>
                                          </p:spTgt>
                                        </p:tgtEl>
                                        <p:attrNameLst>
                                          <p:attrName>style.rotation</p:attrName>
                                        </p:attrNameLst>
                                      </p:cBhvr>
                                      <p:tavLst>
                                        <p:tav tm="0">
                                          <p:val>
                                            <p:fltVal val="-90"/>
                                          </p:val>
                                        </p:tav>
                                        <p:tav tm="100000">
                                          <p:val>
                                            <p:fltVal val="0"/>
                                          </p:val>
                                        </p:tav>
                                      </p:tavLst>
                                    </p:anim>
                                    <p:anim calcmode="lin" valueType="num">
                                      <p:cBhvr>
                                        <p:cTn id="38" dur="800" decel="100000" fill="hold"/>
                                        <p:tgtEl>
                                          <p:spTgt spid="55298">
                                            <p:txEl>
                                              <p:pRg st="2" end="2"/>
                                            </p:txEl>
                                          </p:spTgt>
                                        </p:tgtEl>
                                        <p:attrNameLst>
                                          <p:attrName>ppt_x</p:attrName>
                                        </p:attrNameLst>
                                      </p:cBhvr>
                                      <p:tavLst>
                                        <p:tav tm="0">
                                          <p:val>
                                            <p:strVal val="#ppt_x+0.4"/>
                                          </p:val>
                                        </p:tav>
                                        <p:tav tm="100000">
                                          <p:val>
                                            <p:strVal val="#ppt_x-0.05"/>
                                          </p:val>
                                        </p:tav>
                                      </p:tavLst>
                                    </p:anim>
                                    <p:anim calcmode="lin" valueType="num">
                                      <p:cBhvr>
                                        <p:cTn id="39" dur="800" decel="100000" fill="hold"/>
                                        <p:tgtEl>
                                          <p:spTgt spid="55298">
                                            <p:txEl>
                                              <p:pRg st="2" end="2"/>
                                            </p:txEl>
                                          </p:spTgt>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55298">
                                            <p:txEl>
                                              <p:pRg st="2" end="2"/>
                                            </p:txEl>
                                          </p:spTgt>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55298">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8" presetClass="entr" presetSubtype="0" accel="50000" fill="hold" grpId="0" nodeType="clickEffect">
                                  <p:stCondLst>
                                    <p:cond delay="0"/>
                                  </p:stCondLst>
                                  <p:iterate type="lt">
                                    <p:tmPct val="50000"/>
                                  </p:iterate>
                                  <p:childTnLst>
                                    <p:set>
                                      <p:cBhvr>
                                        <p:cTn id="45" dur="1" fill="hold">
                                          <p:stCondLst>
                                            <p:cond delay="0"/>
                                          </p:stCondLst>
                                        </p:cTn>
                                        <p:tgtEl>
                                          <p:spTgt spid="55299"/>
                                        </p:tgtEl>
                                        <p:attrNameLst>
                                          <p:attrName>style.visibility</p:attrName>
                                        </p:attrNameLst>
                                      </p:cBhvr>
                                      <p:to>
                                        <p:strVal val="visible"/>
                                      </p:to>
                                    </p:set>
                                    <p:set>
                                      <p:cBhvr>
                                        <p:cTn id="46" dur="455" fill="hold">
                                          <p:stCondLst>
                                            <p:cond delay="0"/>
                                          </p:stCondLst>
                                        </p:cTn>
                                        <p:tgtEl>
                                          <p:spTgt spid="55299"/>
                                        </p:tgtEl>
                                        <p:attrNameLst>
                                          <p:attrName>style.rotation</p:attrName>
                                        </p:attrNameLst>
                                      </p:cBhvr>
                                      <p:to>
                                        <p:strVal val="-45.0"/>
                                      </p:to>
                                    </p:set>
                                    <p:anim calcmode="lin" valueType="num">
                                      <p:cBhvr>
                                        <p:cTn id="47" dur="455" fill="hold">
                                          <p:stCondLst>
                                            <p:cond delay="455"/>
                                          </p:stCondLst>
                                        </p:cTn>
                                        <p:tgtEl>
                                          <p:spTgt spid="55299"/>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55299"/>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55299"/>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55299"/>
                                        </p:tgtEl>
                                        <p:attrNameLst>
                                          <p:attrName>ppt_y</p:attrName>
                                        </p:attrNameLst>
                                      </p:cBhvr>
                                      <p:tavLst>
                                        <p:tav tm="0">
                                          <p:val>
                                            <p:strVal val="#ppt_y-(0.354*#ppt_w-0.172*#ppt_h)"/>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0" presetClass="entr" presetSubtype="0" fill="hold" grpId="0" nodeType="clickEffect">
                                  <p:stCondLst>
                                    <p:cond delay="0"/>
                                  </p:stCondLst>
                                  <p:childTnLst>
                                    <p:set>
                                      <p:cBhvr>
                                        <p:cTn id="54" dur="1" fill="hold">
                                          <p:stCondLst>
                                            <p:cond delay="0"/>
                                          </p:stCondLst>
                                        </p:cTn>
                                        <p:tgtEl>
                                          <p:spTgt spid="55300"/>
                                        </p:tgtEl>
                                        <p:attrNameLst>
                                          <p:attrName>style.visibility</p:attrName>
                                        </p:attrNameLst>
                                      </p:cBhvr>
                                      <p:to>
                                        <p:strVal val="visible"/>
                                      </p:to>
                                    </p:set>
                                    <p:animEffect transition="in" filter="fade">
                                      <p:cBhvr>
                                        <p:cTn id="55" dur="800" decel="100000"/>
                                        <p:tgtEl>
                                          <p:spTgt spid="55300"/>
                                        </p:tgtEl>
                                      </p:cBhvr>
                                    </p:animEffect>
                                    <p:anim calcmode="lin" valueType="num">
                                      <p:cBhvr>
                                        <p:cTn id="56" dur="800" decel="100000" fill="hold"/>
                                        <p:tgtEl>
                                          <p:spTgt spid="55300"/>
                                        </p:tgtEl>
                                        <p:attrNameLst>
                                          <p:attrName>style.rotation</p:attrName>
                                        </p:attrNameLst>
                                      </p:cBhvr>
                                      <p:tavLst>
                                        <p:tav tm="0">
                                          <p:val>
                                            <p:fltVal val="-90"/>
                                          </p:val>
                                        </p:tav>
                                        <p:tav tm="100000">
                                          <p:val>
                                            <p:fltVal val="0"/>
                                          </p:val>
                                        </p:tav>
                                      </p:tavLst>
                                    </p:anim>
                                    <p:anim calcmode="lin" valueType="num">
                                      <p:cBhvr>
                                        <p:cTn id="57" dur="800" decel="100000" fill="hold"/>
                                        <p:tgtEl>
                                          <p:spTgt spid="55300"/>
                                        </p:tgtEl>
                                        <p:attrNameLst>
                                          <p:attrName>ppt_x</p:attrName>
                                        </p:attrNameLst>
                                      </p:cBhvr>
                                      <p:tavLst>
                                        <p:tav tm="0">
                                          <p:val>
                                            <p:strVal val="#ppt_x+0.4"/>
                                          </p:val>
                                        </p:tav>
                                        <p:tav tm="100000">
                                          <p:val>
                                            <p:strVal val="#ppt_x-0.05"/>
                                          </p:val>
                                        </p:tav>
                                      </p:tavLst>
                                    </p:anim>
                                    <p:anim calcmode="lin" valueType="num">
                                      <p:cBhvr>
                                        <p:cTn id="58" dur="800" decel="100000" fill="hold"/>
                                        <p:tgtEl>
                                          <p:spTgt spid="55300"/>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55300"/>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5530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7" grpId="0"/>
      <p:bldP spid="55298" grpId="0" build="p"/>
      <p:bldP spid="55299" grpId="0"/>
      <p:bldP spid="5530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pPr eaLnBrk="1" hangingPunct="1"/>
            <a:endParaRPr lang="en-US" smtClean="0"/>
          </a:p>
        </p:txBody>
      </p:sp>
      <p:sp>
        <p:nvSpPr>
          <p:cNvPr id="57346" name="Rectangle 3"/>
          <p:cNvSpPr>
            <a:spLocks noGrp="1"/>
          </p:cNvSpPr>
          <p:nvPr>
            <p:ph type="body" idx="1"/>
          </p:nvPr>
        </p:nvSpPr>
        <p:spPr/>
        <p:txBody>
          <a:bodyPr/>
          <a:lstStyle/>
          <a:p>
            <a:pPr eaLnBrk="1" hangingPunct="1"/>
            <a:endParaRPr lang="en-US" smtClean="0"/>
          </a:p>
        </p:txBody>
      </p:sp>
      <p:pic>
        <p:nvPicPr>
          <p:cNvPr id="57347" name="Picture 5" descr="America map with fla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57347"/>
                                        </p:tgtEl>
                                        <p:attrNameLst>
                                          <p:attrName>style.visibility</p:attrName>
                                        </p:attrNameLst>
                                      </p:cBhvr>
                                      <p:to>
                                        <p:strVal val="visible"/>
                                      </p:to>
                                    </p:set>
                                    <p:anim calcmode="lin" valueType="num">
                                      <p:cBhvr>
                                        <p:cTn id="7" dur="500" fill="hold"/>
                                        <p:tgtEl>
                                          <p:spTgt spid="57347"/>
                                        </p:tgtEl>
                                        <p:attrNameLst>
                                          <p:attrName>ppt_w</p:attrName>
                                        </p:attrNameLst>
                                      </p:cBhvr>
                                      <p:tavLst>
                                        <p:tav tm="0">
                                          <p:val>
                                            <p:strVal val="#ppt_w*0.05"/>
                                          </p:val>
                                        </p:tav>
                                        <p:tav tm="100000">
                                          <p:val>
                                            <p:strVal val="#ppt_w"/>
                                          </p:val>
                                        </p:tav>
                                      </p:tavLst>
                                    </p:anim>
                                    <p:anim calcmode="lin" valueType="num">
                                      <p:cBhvr>
                                        <p:cTn id="8" dur="500" fill="hold"/>
                                        <p:tgtEl>
                                          <p:spTgt spid="57347"/>
                                        </p:tgtEl>
                                        <p:attrNameLst>
                                          <p:attrName>ppt_h</p:attrName>
                                        </p:attrNameLst>
                                      </p:cBhvr>
                                      <p:tavLst>
                                        <p:tav tm="0">
                                          <p:val>
                                            <p:strVal val="#ppt_h"/>
                                          </p:val>
                                        </p:tav>
                                        <p:tav tm="100000">
                                          <p:val>
                                            <p:strVal val="#ppt_h"/>
                                          </p:val>
                                        </p:tav>
                                      </p:tavLst>
                                    </p:anim>
                                    <p:anim calcmode="lin" valueType="num">
                                      <p:cBhvr>
                                        <p:cTn id="9" dur="500" fill="hold"/>
                                        <p:tgtEl>
                                          <p:spTgt spid="57347"/>
                                        </p:tgtEl>
                                        <p:attrNameLst>
                                          <p:attrName>ppt_x</p:attrName>
                                        </p:attrNameLst>
                                      </p:cBhvr>
                                      <p:tavLst>
                                        <p:tav tm="0">
                                          <p:val>
                                            <p:strVal val="#ppt_x-.2"/>
                                          </p:val>
                                        </p:tav>
                                        <p:tav tm="100000">
                                          <p:val>
                                            <p:strVal val="#ppt_x"/>
                                          </p:val>
                                        </p:tav>
                                      </p:tavLst>
                                    </p:anim>
                                    <p:anim calcmode="lin" valueType="num">
                                      <p:cBhvr>
                                        <p:cTn id="10" dur="500" fill="hold"/>
                                        <p:tgtEl>
                                          <p:spTgt spid="57347"/>
                                        </p:tgtEl>
                                        <p:attrNameLst>
                                          <p:attrName>ppt_y</p:attrName>
                                        </p:attrNameLst>
                                      </p:cBhvr>
                                      <p:tavLst>
                                        <p:tav tm="0">
                                          <p:val>
                                            <p:strVal val="#ppt_y"/>
                                          </p:val>
                                        </p:tav>
                                        <p:tav tm="100000">
                                          <p:val>
                                            <p:strVal val="#ppt_y"/>
                                          </p:val>
                                        </p:tav>
                                      </p:tavLst>
                                    </p:anim>
                                    <p:animEffect transition="in" filter="fade">
                                      <p:cBhvr>
                                        <p:cTn id="11" dur="5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304800"/>
            <a:ext cx="8229600" cy="1143000"/>
          </a:xfrm>
        </p:spPr>
        <p:txBody>
          <a:bodyPr/>
          <a:lstStyle/>
          <a:p>
            <a:pPr eaLnBrk="1" hangingPunct="1"/>
            <a:r>
              <a:rPr lang="en-US" dirty="0" smtClean="0">
                <a:solidFill>
                  <a:srgbClr val="FF0000"/>
                </a:solidFill>
                <a:latin typeface="Cooper Black"/>
              </a:rPr>
              <a:t>Weapons D:</a:t>
            </a:r>
          </a:p>
        </p:txBody>
      </p:sp>
      <p:sp>
        <p:nvSpPr>
          <p:cNvPr id="3" name="Content Placeholder 2"/>
          <p:cNvSpPr>
            <a:spLocks noGrp="1"/>
          </p:cNvSpPr>
          <p:nvPr>
            <p:ph idx="1"/>
          </p:nvPr>
        </p:nvSpPr>
        <p:spPr>
          <a:xfrm>
            <a:off x="457200" y="1447800"/>
            <a:ext cx="3429000" cy="4602163"/>
          </a:xfrm>
        </p:spPr>
        <p:txBody>
          <a:bodyPr rtlCol="0">
            <a:normAutofit/>
          </a:bodyPr>
          <a:lstStyle/>
          <a:p>
            <a:pPr eaLnBrk="1" fontAlgn="auto" hangingPunct="1">
              <a:spcAft>
                <a:spcPts val="0"/>
              </a:spcAft>
              <a:buFont typeface="Wingdings" pitchFamily="2" charset="2"/>
              <a:buChar char="ü"/>
              <a:defRPr/>
            </a:pPr>
            <a:r>
              <a:rPr lang="en-US" dirty="0" smtClean="0">
                <a:solidFill>
                  <a:srgbClr val="FF3399"/>
                </a:solidFill>
                <a:latin typeface="Cooper Black" pitchFamily="18" charset="0"/>
              </a:rPr>
              <a:t>Cannons</a:t>
            </a:r>
          </a:p>
          <a:p>
            <a:pPr eaLnBrk="1" fontAlgn="auto" hangingPunct="1">
              <a:spcAft>
                <a:spcPts val="0"/>
              </a:spcAft>
              <a:buFont typeface="Wingdings" pitchFamily="2" charset="2"/>
              <a:buChar char="ü"/>
              <a:defRPr/>
            </a:pPr>
            <a:r>
              <a:rPr lang="en-US" dirty="0" smtClean="0">
                <a:solidFill>
                  <a:srgbClr val="00FF00"/>
                </a:solidFill>
                <a:latin typeface="Cooper Black" pitchFamily="18" charset="0"/>
              </a:rPr>
              <a:t>Rifles</a:t>
            </a:r>
          </a:p>
          <a:p>
            <a:pPr eaLnBrk="1" fontAlgn="auto" hangingPunct="1">
              <a:spcAft>
                <a:spcPts val="0"/>
              </a:spcAft>
              <a:buFont typeface="Wingdings" pitchFamily="2" charset="2"/>
              <a:buChar char="ü"/>
              <a:defRPr/>
            </a:pPr>
            <a:r>
              <a:rPr lang="en-US" dirty="0" smtClean="0">
                <a:solidFill>
                  <a:srgbClr val="7030A0"/>
                </a:solidFill>
                <a:latin typeface="Cooper Black" pitchFamily="18" charset="0"/>
              </a:rPr>
              <a:t>Chain Shots</a:t>
            </a:r>
          </a:p>
          <a:p>
            <a:pPr eaLnBrk="1" fontAlgn="auto" hangingPunct="1">
              <a:spcAft>
                <a:spcPts val="0"/>
              </a:spcAft>
              <a:buFont typeface="Wingdings" pitchFamily="2" charset="2"/>
              <a:buChar char="ü"/>
              <a:defRPr/>
            </a:pPr>
            <a:r>
              <a:rPr lang="en-US" dirty="0" smtClean="0">
                <a:solidFill>
                  <a:srgbClr val="000066"/>
                </a:solidFill>
                <a:latin typeface="Cooper Black" pitchFamily="18" charset="0"/>
              </a:rPr>
              <a:t>Muskets</a:t>
            </a:r>
          </a:p>
          <a:p>
            <a:pPr eaLnBrk="1" fontAlgn="auto" hangingPunct="1">
              <a:spcAft>
                <a:spcPts val="0"/>
              </a:spcAft>
              <a:buFont typeface="Wingdings" pitchFamily="2" charset="2"/>
              <a:buChar char="ü"/>
              <a:defRPr/>
            </a:pPr>
            <a:r>
              <a:rPr lang="en-US" dirty="0" smtClean="0">
                <a:solidFill>
                  <a:schemeClr val="accent5">
                    <a:lumMod val="60000"/>
                    <a:lumOff val="40000"/>
                  </a:schemeClr>
                </a:solidFill>
                <a:latin typeface="Cooper Black" pitchFamily="18" charset="0"/>
              </a:rPr>
              <a:t>Swords</a:t>
            </a:r>
          </a:p>
          <a:p>
            <a:pPr eaLnBrk="1" fontAlgn="auto" hangingPunct="1">
              <a:spcAft>
                <a:spcPts val="0"/>
              </a:spcAft>
              <a:buFont typeface="Wingdings" pitchFamily="2" charset="2"/>
              <a:buChar char="ü"/>
              <a:defRPr/>
            </a:pPr>
            <a:r>
              <a:rPr lang="en-US" dirty="0" smtClean="0">
                <a:solidFill>
                  <a:srgbClr val="FFCC00"/>
                </a:solidFill>
                <a:latin typeface="Cooper Black" pitchFamily="18" charset="0"/>
              </a:rPr>
              <a:t>Knives</a:t>
            </a:r>
            <a:endParaRPr lang="en-US" dirty="0">
              <a:solidFill>
                <a:srgbClr val="FFCC00"/>
              </a:solidFill>
              <a:latin typeface="Cooper Black" pitchFamily="18" charset="0"/>
            </a:endParaRPr>
          </a:p>
        </p:txBody>
      </p:sp>
      <p:pic>
        <p:nvPicPr>
          <p:cNvPr id="34819" name="Picture 2" descr="http://www.planetware.com/i/photo/antietam-national-battlefield-sharpsburg-mdbt105.jpg"/>
          <p:cNvPicPr>
            <a:picLocks noChangeAspect="1" noChangeArrowheads="1"/>
          </p:cNvPicPr>
          <p:nvPr/>
        </p:nvPicPr>
        <p:blipFill>
          <a:blip r:embed="rId3"/>
          <a:srcRect/>
          <a:stretch>
            <a:fillRect/>
          </a:stretch>
        </p:blipFill>
        <p:spPr bwMode="auto">
          <a:xfrm>
            <a:off x="6743700" y="4914900"/>
            <a:ext cx="2400300" cy="1943100"/>
          </a:xfrm>
          <a:prstGeom prst="rect">
            <a:avLst/>
          </a:prstGeom>
          <a:noFill/>
          <a:ln w="9525">
            <a:noFill/>
            <a:miter lim="800000"/>
            <a:headEnd/>
            <a:tailEnd/>
          </a:ln>
        </p:spPr>
      </p:pic>
      <p:pic>
        <p:nvPicPr>
          <p:cNvPr id="34820" name="Picture 6" descr="http://www.aurorahistoryboutique.com/products/C000071.jpg"/>
          <p:cNvPicPr>
            <a:picLocks noChangeAspect="1" noChangeArrowheads="1"/>
          </p:cNvPicPr>
          <p:nvPr/>
        </p:nvPicPr>
        <p:blipFill>
          <a:blip r:embed="rId4"/>
          <a:srcRect/>
          <a:stretch>
            <a:fillRect/>
          </a:stretch>
        </p:blipFill>
        <p:spPr bwMode="auto">
          <a:xfrm>
            <a:off x="6772275" y="1524000"/>
            <a:ext cx="2371725" cy="3352800"/>
          </a:xfrm>
          <a:prstGeom prst="rect">
            <a:avLst/>
          </a:prstGeom>
          <a:noFill/>
          <a:ln w="9525">
            <a:noFill/>
            <a:miter lim="800000"/>
            <a:headEnd/>
            <a:tailEnd/>
          </a:ln>
        </p:spPr>
      </p:pic>
      <p:pic>
        <p:nvPicPr>
          <p:cNvPr id="34821" name="Picture 8" descr="http://www.civilwarrelics.info/wp-content/uploads/2010/04/swords.jpg"/>
          <p:cNvPicPr>
            <a:picLocks noChangeAspect="1" noChangeArrowheads="1"/>
          </p:cNvPicPr>
          <p:nvPr/>
        </p:nvPicPr>
        <p:blipFill>
          <a:blip r:embed="rId5"/>
          <a:srcRect/>
          <a:stretch>
            <a:fillRect/>
          </a:stretch>
        </p:blipFill>
        <p:spPr bwMode="auto">
          <a:xfrm>
            <a:off x="2971800" y="3886200"/>
            <a:ext cx="3784600" cy="2971800"/>
          </a:xfrm>
          <a:prstGeom prst="rect">
            <a:avLst/>
          </a:prstGeom>
          <a:noFill/>
          <a:ln w="9525">
            <a:noFill/>
            <a:miter lim="800000"/>
            <a:headEnd/>
            <a:tailEnd/>
          </a:ln>
        </p:spPr>
      </p:pic>
      <p:pic>
        <p:nvPicPr>
          <p:cNvPr id="34822" name="Picture 10" descr="http://www.sutlers.us/acatalog/Bowie.jpg"/>
          <p:cNvPicPr>
            <a:picLocks noChangeAspect="1" noChangeArrowheads="1"/>
          </p:cNvPicPr>
          <p:nvPr/>
        </p:nvPicPr>
        <p:blipFill>
          <a:blip r:embed="rId6"/>
          <a:srcRect/>
          <a:stretch>
            <a:fillRect/>
          </a:stretch>
        </p:blipFill>
        <p:spPr bwMode="auto">
          <a:xfrm>
            <a:off x="3581400" y="1524000"/>
            <a:ext cx="3228975" cy="2198688"/>
          </a:xfrm>
          <a:prstGeom prst="rect">
            <a:avLst/>
          </a:prstGeom>
          <a:noFill/>
          <a:ln w="9525">
            <a:noFill/>
            <a:miter lim="800000"/>
            <a:headEnd/>
            <a:tailEnd/>
          </a:ln>
        </p:spPr>
      </p:pic>
      <p:pic>
        <p:nvPicPr>
          <p:cNvPr id="34824" name="bboys.mp3">
            <a:hlinkClick r:id="" action="ppaction://media"/>
          </p:cNvPr>
          <p:cNvPicPr>
            <a:picLocks noRot="1" noChangeAspect="1" noChangeArrowheads="1"/>
          </p:cNvPicPr>
          <p:nvPr>
            <a:audioFile r:link="rId1"/>
          </p:nvPr>
        </p:nvPicPr>
        <p:blipFill>
          <a:blip r:embed="rId7"/>
          <a:srcRect/>
          <a:stretch>
            <a:fillRect/>
          </a:stretch>
        </p:blipFill>
        <p:spPr bwMode="auto">
          <a:xfrm>
            <a:off x="8839200" y="70866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12" fill="hold"/>
                                        <p:tgtEl>
                                          <p:spTgt spid="34824"/>
                                        </p:tgtEl>
                                      </p:cBhvr>
                                    </p:cmd>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34817"/>
                                        </p:tgtEl>
                                        <p:attrNameLst>
                                          <p:attrName>style.visibility</p:attrName>
                                        </p:attrNameLst>
                                      </p:cBhvr>
                                      <p:to>
                                        <p:strVal val="visible"/>
                                      </p:to>
                                    </p:set>
                                    <p:anim calcmode="discrete" valueType="clr">
                                      <p:cBhvr override="childStyle">
                                        <p:cTn id="11" dur="80"/>
                                        <p:tgtEl>
                                          <p:spTgt spid="34817"/>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34817"/>
                                        </p:tgtEl>
                                        <p:attrNameLst>
                                          <p:attrName>fillcolor</p:attrName>
                                        </p:attrNameLst>
                                      </p:cBhvr>
                                      <p:tavLst>
                                        <p:tav tm="0">
                                          <p:val>
                                            <p:clrVal>
                                              <a:schemeClr val="accent2"/>
                                            </p:clrVal>
                                          </p:val>
                                        </p:tav>
                                        <p:tav tm="50000">
                                          <p:val>
                                            <p:clrVal>
                                              <a:schemeClr val="hlink"/>
                                            </p:clrVal>
                                          </p:val>
                                        </p:tav>
                                      </p:tavLst>
                                    </p:anim>
                                    <p:set>
                                      <p:cBhvr>
                                        <p:cTn id="13" dur="80"/>
                                        <p:tgtEl>
                                          <p:spTgt spid="34817"/>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8"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0" dur="80"/>
                                        <p:tgtEl>
                                          <p:spTgt spid="3">
                                            <p:txEl>
                                              <p:pRg st="0" end="0"/>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5"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7" dur="80"/>
                                        <p:tgtEl>
                                          <p:spTgt spid="3">
                                            <p:txEl>
                                              <p:pRg st="1" end="1"/>
                                            </p:txEl>
                                          </p:spTgt>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2"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4" dur="80"/>
                                        <p:tgtEl>
                                          <p:spTgt spid="3">
                                            <p:txEl>
                                              <p:pRg st="2" end="2"/>
                                            </p:txEl>
                                          </p:spTgt>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27" presetClass="entr" presetSubtype="0" fill="hold" grpId="0" nodeType="clickEffect">
                                  <p:stCondLst>
                                    <p:cond delay="0"/>
                                  </p:stCondLst>
                                  <p:iterate type="lt">
                                    <p:tmPct val="50000"/>
                                  </p:iterate>
                                  <p:childTnLst>
                                    <p:set>
                                      <p:cBhvr>
                                        <p:cTn id="38"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39"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41" dur="80"/>
                                        <p:tgtEl>
                                          <p:spTgt spid="3">
                                            <p:txEl>
                                              <p:pRg st="3" end="3"/>
                                            </p:txEl>
                                          </p:spTgt>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grpId="0" nodeType="clickEffect">
                                  <p:stCondLst>
                                    <p:cond delay="0"/>
                                  </p:stCondLst>
                                  <p:iterate type="lt">
                                    <p:tmPct val="50000"/>
                                  </p:iterate>
                                  <p:childTnLst>
                                    <p:set>
                                      <p:cBhvr>
                                        <p:cTn id="45"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46"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8" dur="80"/>
                                        <p:tgtEl>
                                          <p:spTgt spid="3">
                                            <p:txEl>
                                              <p:pRg st="4" end="4"/>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grpId="0" nodeType="clickEffect">
                                  <p:stCondLst>
                                    <p:cond delay="0"/>
                                  </p:stCondLst>
                                  <p:iterate type="lt">
                                    <p:tmPct val="50000"/>
                                  </p:iterate>
                                  <p:childTnLst>
                                    <p:set>
                                      <p:cBhvr>
                                        <p:cTn id="52"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53"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55" dur="80"/>
                                        <p:tgtEl>
                                          <p:spTgt spid="3">
                                            <p:txEl>
                                              <p:pRg st="5" end="5"/>
                                            </p:txEl>
                                          </p:spTgt>
                                        </p:tgtEl>
                                        <p:attrNameLst>
                                          <p:attrName>fill.type</p:attrName>
                                        </p:attrNameLst>
                                      </p:cBhvr>
                                      <p:to>
                                        <p:strVal val="solid"/>
                                      </p:to>
                                    </p:set>
                                  </p:childTnLst>
                                </p:cTn>
                              </p:par>
                            </p:childTnLst>
                          </p:cTn>
                        </p:par>
                      </p:childTnLst>
                    </p:cTn>
                  </p:par>
                  <p:par>
                    <p:cTn id="56" fill="hold">
                      <p:stCondLst>
                        <p:cond delay="indefinite"/>
                      </p:stCondLst>
                      <p:childTnLst>
                        <p:par>
                          <p:cTn id="57" fill="hold">
                            <p:stCondLst>
                              <p:cond delay="0"/>
                            </p:stCondLst>
                            <p:childTnLst>
                              <p:par>
                                <p:cTn id="58" presetID="30" presetClass="entr" presetSubtype="0" fill="hold" nodeType="clickEffect">
                                  <p:stCondLst>
                                    <p:cond delay="0"/>
                                  </p:stCondLst>
                                  <p:childTnLst>
                                    <p:set>
                                      <p:cBhvr>
                                        <p:cTn id="59" dur="1" fill="hold">
                                          <p:stCondLst>
                                            <p:cond delay="0"/>
                                          </p:stCondLst>
                                        </p:cTn>
                                        <p:tgtEl>
                                          <p:spTgt spid="34822"/>
                                        </p:tgtEl>
                                        <p:attrNameLst>
                                          <p:attrName>style.visibility</p:attrName>
                                        </p:attrNameLst>
                                      </p:cBhvr>
                                      <p:to>
                                        <p:strVal val="visible"/>
                                      </p:to>
                                    </p:set>
                                    <p:animEffect transition="in" filter="fade">
                                      <p:cBhvr>
                                        <p:cTn id="60" dur="800" decel="100000"/>
                                        <p:tgtEl>
                                          <p:spTgt spid="34822"/>
                                        </p:tgtEl>
                                      </p:cBhvr>
                                    </p:animEffect>
                                    <p:anim calcmode="lin" valueType="num">
                                      <p:cBhvr>
                                        <p:cTn id="61" dur="800" decel="100000" fill="hold"/>
                                        <p:tgtEl>
                                          <p:spTgt spid="34822"/>
                                        </p:tgtEl>
                                        <p:attrNameLst>
                                          <p:attrName>style.rotation</p:attrName>
                                        </p:attrNameLst>
                                      </p:cBhvr>
                                      <p:tavLst>
                                        <p:tav tm="0">
                                          <p:val>
                                            <p:fltVal val="-90"/>
                                          </p:val>
                                        </p:tav>
                                        <p:tav tm="100000">
                                          <p:val>
                                            <p:fltVal val="0"/>
                                          </p:val>
                                        </p:tav>
                                      </p:tavLst>
                                    </p:anim>
                                    <p:anim calcmode="lin" valueType="num">
                                      <p:cBhvr>
                                        <p:cTn id="62" dur="800" decel="100000" fill="hold"/>
                                        <p:tgtEl>
                                          <p:spTgt spid="34822"/>
                                        </p:tgtEl>
                                        <p:attrNameLst>
                                          <p:attrName>ppt_x</p:attrName>
                                        </p:attrNameLst>
                                      </p:cBhvr>
                                      <p:tavLst>
                                        <p:tav tm="0">
                                          <p:val>
                                            <p:strVal val="#ppt_x+0.4"/>
                                          </p:val>
                                        </p:tav>
                                        <p:tav tm="100000">
                                          <p:val>
                                            <p:strVal val="#ppt_x-0.05"/>
                                          </p:val>
                                        </p:tav>
                                      </p:tavLst>
                                    </p:anim>
                                    <p:anim calcmode="lin" valueType="num">
                                      <p:cBhvr>
                                        <p:cTn id="63" dur="800" decel="100000" fill="hold"/>
                                        <p:tgtEl>
                                          <p:spTgt spid="34822"/>
                                        </p:tgtEl>
                                        <p:attrNameLst>
                                          <p:attrName>ppt_y</p:attrName>
                                        </p:attrNameLst>
                                      </p:cBhvr>
                                      <p:tavLst>
                                        <p:tav tm="0">
                                          <p:val>
                                            <p:strVal val="#ppt_y-0.4"/>
                                          </p:val>
                                        </p:tav>
                                        <p:tav tm="100000">
                                          <p:val>
                                            <p:strVal val="#ppt_y+0.1"/>
                                          </p:val>
                                        </p:tav>
                                      </p:tavLst>
                                    </p:anim>
                                    <p:anim calcmode="lin" valueType="num">
                                      <p:cBhvr>
                                        <p:cTn id="64" dur="200" accel="100000" fill="hold">
                                          <p:stCondLst>
                                            <p:cond delay="800"/>
                                          </p:stCondLst>
                                        </p:cTn>
                                        <p:tgtEl>
                                          <p:spTgt spid="34822"/>
                                        </p:tgtEl>
                                        <p:attrNameLst>
                                          <p:attrName>ppt_x</p:attrName>
                                        </p:attrNameLst>
                                      </p:cBhvr>
                                      <p:tavLst>
                                        <p:tav tm="0">
                                          <p:val>
                                            <p:strVal val="#ppt_x-0.05"/>
                                          </p:val>
                                        </p:tav>
                                        <p:tav tm="100000">
                                          <p:val>
                                            <p:strVal val="#ppt_x"/>
                                          </p:val>
                                        </p:tav>
                                      </p:tavLst>
                                    </p:anim>
                                    <p:anim calcmode="lin" valueType="num">
                                      <p:cBhvr>
                                        <p:cTn id="65" dur="200" accel="100000" fill="hold">
                                          <p:stCondLst>
                                            <p:cond delay="800"/>
                                          </p:stCondLst>
                                        </p:cTn>
                                        <p:tgtEl>
                                          <p:spTgt spid="34822"/>
                                        </p:tgtEl>
                                        <p:attrNameLst>
                                          <p:attrName>ppt_y</p:attrName>
                                        </p:attrNameLst>
                                      </p:cBhvr>
                                      <p:tavLst>
                                        <p:tav tm="0">
                                          <p:val>
                                            <p:strVal val="#ppt_y+0.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0" presetClass="entr" presetSubtype="0" fill="hold" nodeType="clickEffect">
                                  <p:stCondLst>
                                    <p:cond delay="0"/>
                                  </p:stCondLst>
                                  <p:childTnLst>
                                    <p:set>
                                      <p:cBhvr>
                                        <p:cTn id="69" dur="1" fill="hold">
                                          <p:stCondLst>
                                            <p:cond delay="0"/>
                                          </p:stCondLst>
                                        </p:cTn>
                                        <p:tgtEl>
                                          <p:spTgt spid="34820"/>
                                        </p:tgtEl>
                                        <p:attrNameLst>
                                          <p:attrName>style.visibility</p:attrName>
                                        </p:attrNameLst>
                                      </p:cBhvr>
                                      <p:to>
                                        <p:strVal val="visible"/>
                                      </p:to>
                                    </p:set>
                                    <p:animEffect transition="in" filter="fade">
                                      <p:cBhvr>
                                        <p:cTn id="70" dur="800" decel="100000"/>
                                        <p:tgtEl>
                                          <p:spTgt spid="34820"/>
                                        </p:tgtEl>
                                      </p:cBhvr>
                                    </p:animEffect>
                                    <p:anim calcmode="lin" valueType="num">
                                      <p:cBhvr>
                                        <p:cTn id="71" dur="800" decel="100000" fill="hold"/>
                                        <p:tgtEl>
                                          <p:spTgt spid="34820"/>
                                        </p:tgtEl>
                                        <p:attrNameLst>
                                          <p:attrName>style.rotation</p:attrName>
                                        </p:attrNameLst>
                                      </p:cBhvr>
                                      <p:tavLst>
                                        <p:tav tm="0">
                                          <p:val>
                                            <p:fltVal val="-90"/>
                                          </p:val>
                                        </p:tav>
                                        <p:tav tm="100000">
                                          <p:val>
                                            <p:fltVal val="0"/>
                                          </p:val>
                                        </p:tav>
                                      </p:tavLst>
                                    </p:anim>
                                    <p:anim calcmode="lin" valueType="num">
                                      <p:cBhvr>
                                        <p:cTn id="72" dur="800" decel="100000" fill="hold"/>
                                        <p:tgtEl>
                                          <p:spTgt spid="34820"/>
                                        </p:tgtEl>
                                        <p:attrNameLst>
                                          <p:attrName>ppt_x</p:attrName>
                                        </p:attrNameLst>
                                      </p:cBhvr>
                                      <p:tavLst>
                                        <p:tav tm="0">
                                          <p:val>
                                            <p:strVal val="#ppt_x+0.4"/>
                                          </p:val>
                                        </p:tav>
                                        <p:tav tm="100000">
                                          <p:val>
                                            <p:strVal val="#ppt_x-0.05"/>
                                          </p:val>
                                        </p:tav>
                                      </p:tavLst>
                                    </p:anim>
                                    <p:anim calcmode="lin" valueType="num">
                                      <p:cBhvr>
                                        <p:cTn id="73" dur="800" decel="100000" fill="hold"/>
                                        <p:tgtEl>
                                          <p:spTgt spid="34820"/>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34820"/>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34820"/>
                                        </p:tgtEl>
                                        <p:attrNameLst>
                                          <p:attrName>ppt_y</p:attrName>
                                        </p:attrNameLst>
                                      </p:cBhvr>
                                      <p:tavLst>
                                        <p:tav tm="0">
                                          <p:val>
                                            <p:strVal val="#ppt_y+0.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0" presetClass="entr" presetSubtype="0" fill="hold" nodeType="clickEffect">
                                  <p:stCondLst>
                                    <p:cond delay="0"/>
                                  </p:stCondLst>
                                  <p:childTnLst>
                                    <p:set>
                                      <p:cBhvr>
                                        <p:cTn id="79" dur="1" fill="hold">
                                          <p:stCondLst>
                                            <p:cond delay="0"/>
                                          </p:stCondLst>
                                        </p:cTn>
                                        <p:tgtEl>
                                          <p:spTgt spid="34821"/>
                                        </p:tgtEl>
                                        <p:attrNameLst>
                                          <p:attrName>style.visibility</p:attrName>
                                        </p:attrNameLst>
                                      </p:cBhvr>
                                      <p:to>
                                        <p:strVal val="visible"/>
                                      </p:to>
                                    </p:set>
                                    <p:animEffect transition="in" filter="fade">
                                      <p:cBhvr>
                                        <p:cTn id="80" dur="800" decel="100000"/>
                                        <p:tgtEl>
                                          <p:spTgt spid="34821"/>
                                        </p:tgtEl>
                                      </p:cBhvr>
                                    </p:animEffect>
                                    <p:anim calcmode="lin" valueType="num">
                                      <p:cBhvr>
                                        <p:cTn id="81" dur="800" decel="100000" fill="hold"/>
                                        <p:tgtEl>
                                          <p:spTgt spid="34821"/>
                                        </p:tgtEl>
                                        <p:attrNameLst>
                                          <p:attrName>style.rotation</p:attrName>
                                        </p:attrNameLst>
                                      </p:cBhvr>
                                      <p:tavLst>
                                        <p:tav tm="0">
                                          <p:val>
                                            <p:fltVal val="-90"/>
                                          </p:val>
                                        </p:tav>
                                        <p:tav tm="100000">
                                          <p:val>
                                            <p:fltVal val="0"/>
                                          </p:val>
                                        </p:tav>
                                      </p:tavLst>
                                    </p:anim>
                                    <p:anim calcmode="lin" valueType="num">
                                      <p:cBhvr>
                                        <p:cTn id="82" dur="800" decel="100000" fill="hold"/>
                                        <p:tgtEl>
                                          <p:spTgt spid="34821"/>
                                        </p:tgtEl>
                                        <p:attrNameLst>
                                          <p:attrName>ppt_x</p:attrName>
                                        </p:attrNameLst>
                                      </p:cBhvr>
                                      <p:tavLst>
                                        <p:tav tm="0">
                                          <p:val>
                                            <p:strVal val="#ppt_x+0.4"/>
                                          </p:val>
                                        </p:tav>
                                        <p:tav tm="100000">
                                          <p:val>
                                            <p:strVal val="#ppt_x-0.05"/>
                                          </p:val>
                                        </p:tav>
                                      </p:tavLst>
                                    </p:anim>
                                    <p:anim calcmode="lin" valueType="num">
                                      <p:cBhvr>
                                        <p:cTn id="83" dur="800" decel="100000" fill="hold"/>
                                        <p:tgtEl>
                                          <p:spTgt spid="34821"/>
                                        </p:tgtEl>
                                        <p:attrNameLst>
                                          <p:attrName>ppt_y</p:attrName>
                                        </p:attrNameLst>
                                      </p:cBhvr>
                                      <p:tavLst>
                                        <p:tav tm="0">
                                          <p:val>
                                            <p:strVal val="#ppt_y-0.4"/>
                                          </p:val>
                                        </p:tav>
                                        <p:tav tm="100000">
                                          <p:val>
                                            <p:strVal val="#ppt_y+0.1"/>
                                          </p:val>
                                        </p:tav>
                                      </p:tavLst>
                                    </p:anim>
                                    <p:anim calcmode="lin" valueType="num">
                                      <p:cBhvr>
                                        <p:cTn id="84" dur="200" accel="100000" fill="hold">
                                          <p:stCondLst>
                                            <p:cond delay="800"/>
                                          </p:stCondLst>
                                        </p:cTn>
                                        <p:tgtEl>
                                          <p:spTgt spid="34821"/>
                                        </p:tgtEl>
                                        <p:attrNameLst>
                                          <p:attrName>ppt_x</p:attrName>
                                        </p:attrNameLst>
                                      </p:cBhvr>
                                      <p:tavLst>
                                        <p:tav tm="0">
                                          <p:val>
                                            <p:strVal val="#ppt_x-0.05"/>
                                          </p:val>
                                        </p:tav>
                                        <p:tav tm="100000">
                                          <p:val>
                                            <p:strVal val="#ppt_x"/>
                                          </p:val>
                                        </p:tav>
                                      </p:tavLst>
                                    </p:anim>
                                    <p:anim calcmode="lin" valueType="num">
                                      <p:cBhvr>
                                        <p:cTn id="85" dur="200" accel="100000" fill="hold">
                                          <p:stCondLst>
                                            <p:cond delay="800"/>
                                          </p:stCondLst>
                                        </p:cTn>
                                        <p:tgtEl>
                                          <p:spTgt spid="34821"/>
                                        </p:tgtEl>
                                        <p:attrNameLst>
                                          <p:attrName>ppt_y</p:attrName>
                                        </p:attrNameLst>
                                      </p:cBhvr>
                                      <p:tavLst>
                                        <p:tav tm="0">
                                          <p:val>
                                            <p:strVal val="#ppt_y+0.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30" presetClass="entr" presetSubtype="0" fill="hold" nodeType="clickEffect">
                                  <p:stCondLst>
                                    <p:cond delay="0"/>
                                  </p:stCondLst>
                                  <p:childTnLst>
                                    <p:set>
                                      <p:cBhvr>
                                        <p:cTn id="89" dur="1" fill="hold">
                                          <p:stCondLst>
                                            <p:cond delay="0"/>
                                          </p:stCondLst>
                                        </p:cTn>
                                        <p:tgtEl>
                                          <p:spTgt spid="34819"/>
                                        </p:tgtEl>
                                        <p:attrNameLst>
                                          <p:attrName>style.visibility</p:attrName>
                                        </p:attrNameLst>
                                      </p:cBhvr>
                                      <p:to>
                                        <p:strVal val="visible"/>
                                      </p:to>
                                    </p:set>
                                    <p:animEffect transition="in" filter="fade">
                                      <p:cBhvr>
                                        <p:cTn id="90" dur="800" decel="100000"/>
                                        <p:tgtEl>
                                          <p:spTgt spid="34819"/>
                                        </p:tgtEl>
                                      </p:cBhvr>
                                    </p:animEffect>
                                    <p:anim calcmode="lin" valueType="num">
                                      <p:cBhvr>
                                        <p:cTn id="91" dur="800" decel="100000" fill="hold"/>
                                        <p:tgtEl>
                                          <p:spTgt spid="34819"/>
                                        </p:tgtEl>
                                        <p:attrNameLst>
                                          <p:attrName>style.rotation</p:attrName>
                                        </p:attrNameLst>
                                      </p:cBhvr>
                                      <p:tavLst>
                                        <p:tav tm="0">
                                          <p:val>
                                            <p:fltVal val="-90"/>
                                          </p:val>
                                        </p:tav>
                                        <p:tav tm="100000">
                                          <p:val>
                                            <p:fltVal val="0"/>
                                          </p:val>
                                        </p:tav>
                                      </p:tavLst>
                                    </p:anim>
                                    <p:anim calcmode="lin" valueType="num">
                                      <p:cBhvr>
                                        <p:cTn id="92" dur="800" decel="100000" fill="hold"/>
                                        <p:tgtEl>
                                          <p:spTgt spid="34819"/>
                                        </p:tgtEl>
                                        <p:attrNameLst>
                                          <p:attrName>ppt_x</p:attrName>
                                        </p:attrNameLst>
                                      </p:cBhvr>
                                      <p:tavLst>
                                        <p:tav tm="0">
                                          <p:val>
                                            <p:strVal val="#ppt_x+0.4"/>
                                          </p:val>
                                        </p:tav>
                                        <p:tav tm="100000">
                                          <p:val>
                                            <p:strVal val="#ppt_x-0.05"/>
                                          </p:val>
                                        </p:tav>
                                      </p:tavLst>
                                    </p:anim>
                                    <p:anim calcmode="lin" valueType="num">
                                      <p:cBhvr>
                                        <p:cTn id="93" dur="800" decel="100000" fill="hold"/>
                                        <p:tgtEl>
                                          <p:spTgt spid="34819"/>
                                        </p:tgtEl>
                                        <p:attrNameLst>
                                          <p:attrName>ppt_y</p:attrName>
                                        </p:attrNameLst>
                                      </p:cBhvr>
                                      <p:tavLst>
                                        <p:tav tm="0">
                                          <p:val>
                                            <p:strVal val="#ppt_y-0.4"/>
                                          </p:val>
                                        </p:tav>
                                        <p:tav tm="100000">
                                          <p:val>
                                            <p:strVal val="#ppt_y+0.1"/>
                                          </p:val>
                                        </p:tav>
                                      </p:tavLst>
                                    </p:anim>
                                    <p:anim calcmode="lin" valueType="num">
                                      <p:cBhvr>
                                        <p:cTn id="94" dur="200" accel="100000" fill="hold">
                                          <p:stCondLst>
                                            <p:cond delay="800"/>
                                          </p:stCondLst>
                                        </p:cTn>
                                        <p:tgtEl>
                                          <p:spTgt spid="34819"/>
                                        </p:tgtEl>
                                        <p:attrNameLst>
                                          <p:attrName>ppt_x</p:attrName>
                                        </p:attrNameLst>
                                      </p:cBhvr>
                                      <p:tavLst>
                                        <p:tav tm="0">
                                          <p:val>
                                            <p:strVal val="#ppt_x-0.05"/>
                                          </p:val>
                                        </p:tav>
                                        <p:tav tm="100000">
                                          <p:val>
                                            <p:strVal val="#ppt_x"/>
                                          </p:val>
                                        </p:tav>
                                      </p:tavLst>
                                    </p:anim>
                                    <p:anim calcmode="lin" valueType="num">
                                      <p:cBhvr>
                                        <p:cTn id="95" dur="200" accel="100000" fill="hold">
                                          <p:stCondLst>
                                            <p:cond delay="800"/>
                                          </p:stCondLst>
                                        </p:cTn>
                                        <p:tgtEl>
                                          <p:spTgt spid="348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96" fill="hold" display="0">
                  <p:stCondLst>
                    <p:cond delay="indefinite"/>
                  </p:stCondLst>
                  <p:endCondLst>
                    <p:cond evt="onNext" delay="0">
                      <p:tgtEl>
                        <p:sldTgt/>
                      </p:tgtEl>
                    </p:cond>
                    <p:cond evt="onPrev" delay="0">
                      <p:tgtEl>
                        <p:sldTgt/>
                      </p:tgtEl>
                    </p:cond>
                    <p:cond evt="onStopAudio" delay="0">
                      <p:tgtEl>
                        <p:sldTgt/>
                      </p:tgtEl>
                    </p:cond>
                  </p:endCondLst>
                </p:cTn>
                <p:tgtEl>
                  <p:spTgt spid="34824"/>
                </p:tgtEl>
              </p:cMediaNode>
            </p:audio>
          </p:childTnLst>
        </p:cTn>
      </p:par>
    </p:tnLst>
    <p:bldLst>
      <p:bldP spid="34817"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p:txBody>
          <a:bodyPr/>
          <a:lstStyle/>
          <a:p>
            <a:pPr eaLnBrk="1" hangingPunct="1"/>
            <a:endParaRPr lang="en-US" smtClean="0"/>
          </a:p>
        </p:txBody>
      </p:sp>
      <p:sp>
        <p:nvSpPr>
          <p:cNvPr id="35842" name="Rectangle 3"/>
          <p:cNvSpPr>
            <a:spLocks noGrp="1"/>
          </p:cNvSpPr>
          <p:nvPr>
            <p:ph type="body" idx="1"/>
          </p:nvPr>
        </p:nvSpPr>
        <p:spPr/>
        <p:txBody>
          <a:bodyPr/>
          <a:lstStyle/>
          <a:p>
            <a:pPr eaLnBrk="1" hangingPunct="1"/>
            <a:endParaRPr lang="en-US" smtClean="0"/>
          </a:p>
        </p:txBody>
      </p:sp>
      <p:pic>
        <p:nvPicPr>
          <p:cNvPr id="35843" name="Picture 4" descr="MM900283570[1]"/>
          <p:cNvPicPr>
            <a:picLocks noChangeAspect="1" noChangeArrowheads="1" noCrop="1"/>
          </p:cNvPicPr>
          <p:nvPr/>
        </p:nvPicPr>
        <p:blipFill>
          <a:blip r:embed="rId4"/>
          <a:srcRect/>
          <a:stretch>
            <a:fillRect/>
          </a:stretch>
        </p:blipFill>
        <p:spPr bwMode="auto">
          <a:xfrm>
            <a:off x="0" y="-228600"/>
            <a:ext cx="9144000" cy="6821488"/>
          </a:xfrm>
          <a:prstGeom prst="rect">
            <a:avLst/>
          </a:prstGeom>
          <a:noFill/>
          <a:ln w="9525">
            <a:noFill/>
            <a:miter lim="800000"/>
            <a:headEnd/>
            <a:tailEnd/>
          </a:ln>
        </p:spPr>
      </p:pic>
      <p:pic>
        <p:nvPicPr>
          <p:cNvPr id="35845" name="cannonball.mp3">
            <a:hlinkClick r:id="" action="ppaction://media"/>
          </p:cNvPr>
          <p:cNvPicPr>
            <a:picLocks noRot="1" noChangeAspect="1" noChangeArrowheads="1"/>
          </p:cNvPicPr>
          <p:nvPr>
            <a:audioFile r:link="rId1"/>
          </p:nvPr>
        </p:nvPicPr>
        <p:blipFill>
          <a:blip r:embed="rId5"/>
          <a:srcRect/>
          <a:stretch>
            <a:fillRect/>
          </a:stretch>
        </p:blipFill>
        <p:spPr bwMode="auto">
          <a:xfrm>
            <a:off x="7848600" y="7010400"/>
            <a:ext cx="304800" cy="304800"/>
          </a:xfrm>
          <a:prstGeom prst="rect">
            <a:avLst/>
          </a:prstGeom>
          <a:noFill/>
        </p:spPr>
      </p:pic>
      <p:pic>
        <p:nvPicPr>
          <p:cNvPr id="35846" name="DESTROY.mp3">
            <a:hlinkClick r:id="" action="ppaction://media"/>
          </p:cNvPr>
          <p:cNvPicPr>
            <a:picLocks noRot="1" noChangeAspect="1" noChangeArrowheads="1"/>
          </p:cNvPicPr>
          <p:nvPr>
            <a:audioFile r:link="rId2"/>
          </p:nvPr>
        </p:nvPicPr>
        <p:blipFill>
          <a:blip r:embed="rId5"/>
          <a:srcRect/>
          <a:stretch>
            <a:fillRect/>
          </a:stretch>
        </p:blipFill>
        <p:spPr bwMode="auto">
          <a:xfrm>
            <a:off x="8229600" y="7010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60" fill="hold"/>
                                        <p:tgtEl>
                                          <p:spTgt spid="35845"/>
                                        </p:tgtEl>
                                      </p:cBhvr>
                                    </p:cmd>
                                  </p:childTnLst>
                                </p:cTn>
                              </p:par>
                            </p:childTnLst>
                          </p:cTn>
                        </p:par>
                        <p:par>
                          <p:cTn id="7" fill="hold">
                            <p:stCondLst>
                              <p:cond delay="1960"/>
                            </p:stCondLst>
                            <p:childTnLst>
                              <p:par>
                                <p:cTn id="8" presetID="1" presetClass="mediacall" presetSubtype="0" fill="hold" nodeType="afterEffect">
                                  <p:stCondLst>
                                    <p:cond delay="0"/>
                                  </p:stCondLst>
                                  <p:childTnLst>
                                    <p:cmd type="call" cmd="playFrom(0.0)">
                                      <p:cBhvr>
                                        <p:cTn id="9" dur="1254" fill="hold"/>
                                        <p:tgtEl>
                                          <p:spTgt spid="3584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35845"/>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3584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609600"/>
            <a:ext cx="8077200" cy="4724400"/>
          </a:xfrm>
        </p:spPr>
        <p:txBody>
          <a:bodyPr/>
          <a:lstStyle/>
          <a:p>
            <a:pPr eaLnBrk="1" hangingPunct="1"/>
            <a:r>
              <a:rPr lang="en-US" sz="6000" b="1" dirty="0" smtClean="0">
                <a:solidFill>
                  <a:srgbClr val="66FFFF"/>
                </a:solidFill>
                <a:latin typeface="Comic Sans MS" pitchFamily="66" charset="0"/>
              </a:rPr>
              <a:t>Transportation</a:t>
            </a:r>
            <a:br>
              <a:rPr lang="en-US" sz="6000" b="1" dirty="0" smtClean="0">
                <a:solidFill>
                  <a:srgbClr val="66FFFF"/>
                </a:solidFill>
                <a:latin typeface="Comic Sans MS" pitchFamily="66" charset="0"/>
              </a:rPr>
            </a:br>
            <a:r>
              <a:rPr lang="en-US" sz="2400" b="1" dirty="0" smtClean="0">
                <a:solidFill>
                  <a:srgbClr val="3366FF"/>
                </a:solidFill>
                <a:latin typeface="Comic Sans MS" pitchFamily="66" charset="0"/>
              </a:rPr>
              <a:t>Horses,</a:t>
            </a:r>
            <a:r>
              <a:rPr lang="en-US" sz="2400" b="1" dirty="0" smtClean="0">
                <a:solidFill>
                  <a:srgbClr val="00FF00"/>
                </a:solidFill>
                <a:latin typeface="Comic Sans MS" pitchFamily="66" charset="0"/>
              </a:rPr>
              <a:t> </a:t>
            </a:r>
            <a:r>
              <a:rPr lang="en-US" sz="2400" b="1" dirty="0" smtClean="0">
                <a:solidFill>
                  <a:srgbClr val="FF3399"/>
                </a:solidFill>
                <a:latin typeface="Comic Sans MS" pitchFamily="66" charset="0"/>
              </a:rPr>
              <a:t>Wagons, </a:t>
            </a:r>
            <a:r>
              <a:rPr lang="en-US" sz="2400" b="1" dirty="0" smtClean="0">
                <a:solidFill>
                  <a:srgbClr val="9900FF"/>
                </a:solidFill>
                <a:latin typeface="Comic Sans MS" pitchFamily="66" charset="0"/>
              </a:rPr>
              <a:t>Trains</a:t>
            </a:r>
            <a:r>
              <a:rPr lang="en-US" sz="2400" b="1" dirty="0" smtClean="0">
                <a:solidFill>
                  <a:srgbClr val="00FF00"/>
                </a:solidFill>
                <a:latin typeface="Comic Sans MS" pitchFamily="66" charset="0"/>
              </a:rPr>
              <a:t> &amp; </a:t>
            </a:r>
            <a:r>
              <a:rPr lang="en-US" sz="2400" b="1" dirty="0" smtClean="0">
                <a:solidFill>
                  <a:srgbClr val="FFFF00"/>
                </a:solidFill>
                <a:latin typeface="Comic Sans MS" pitchFamily="66" charset="0"/>
              </a:rPr>
              <a:t>Ships</a:t>
            </a:r>
            <a:r>
              <a:rPr lang="en-US" sz="2400" b="1" dirty="0" smtClean="0">
                <a:solidFill>
                  <a:srgbClr val="00B0F0"/>
                </a:solidFill>
                <a:latin typeface="Comic Sans MS" pitchFamily="66" charset="0"/>
              </a:rPr>
              <a:t/>
            </a:r>
            <a:br>
              <a:rPr lang="en-US" sz="2400" b="1" dirty="0" smtClean="0">
                <a:solidFill>
                  <a:srgbClr val="00B0F0"/>
                </a:solidFill>
                <a:latin typeface="Comic Sans MS" pitchFamily="66" charset="0"/>
              </a:rPr>
            </a:br>
            <a:endParaRPr lang="en-US" sz="2400" b="1" dirty="0" smtClean="0">
              <a:solidFill>
                <a:srgbClr val="00B0F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500" fill="hold"/>
                                        <p:tgtEl>
                                          <p:spTgt spid="3686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686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686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0" y="0"/>
            <a:ext cx="2209800" cy="1295400"/>
          </a:xfrm>
        </p:spPr>
        <p:txBody>
          <a:bodyPr/>
          <a:lstStyle/>
          <a:p>
            <a:pPr eaLnBrk="1" hangingPunct="1"/>
            <a:r>
              <a:rPr lang="en-US" sz="2800" dirty="0" smtClean="0">
                <a:solidFill>
                  <a:srgbClr val="3366FF"/>
                </a:solidFill>
                <a:latin typeface="Comic Sans MS" pitchFamily="66" charset="0"/>
              </a:rPr>
              <a:t>Horses</a:t>
            </a:r>
            <a:r>
              <a:rPr lang="en-US" sz="2800" dirty="0" smtClean="0">
                <a:latin typeface="Comic Sans MS" pitchFamily="66" charset="0"/>
              </a:rPr>
              <a:t> </a:t>
            </a:r>
            <a:r>
              <a:rPr lang="en-US" sz="2800" dirty="0" smtClean="0">
                <a:solidFill>
                  <a:srgbClr val="00FF00"/>
                </a:solidFill>
                <a:latin typeface="Comic Sans MS" pitchFamily="66" charset="0"/>
              </a:rPr>
              <a:t>&amp;</a:t>
            </a:r>
            <a:r>
              <a:rPr lang="en-US" sz="2800" dirty="0" smtClean="0">
                <a:latin typeface="Comic Sans MS" pitchFamily="66" charset="0"/>
              </a:rPr>
              <a:t> </a:t>
            </a:r>
            <a:r>
              <a:rPr lang="en-US" sz="2800" dirty="0" smtClean="0">
                <a:solidFill>
                  <a:srgbClr val="FF3399"/>
                </a:solidFill>
                <a:latin typeface="Comic Sans MS" pitchFamily="66" charset="0"/>
              </a:rPr>
              <a:t>Wagons</a:t>
            </a:r>
          </a:p>
        </p:txBody>
      </p:sp>
      <p:pic>
        <p:nvPicPr>
          <p:cNvPr id="37890" name="Picture 2" descr="http://www.reoeatsproject.com/wp-content/uploads/2011/01/horses.jpg"/>
          <p:cNvPicPr>
            <a:picLocks noChangeAspect="1" noChangeArrowheads="1"/>
          </p:cNvPicPr>
          <p:nvPr/>
        </p:nvPicPr>
        <p:blipFill>
          <a:blip r:embed="rId3"/>
          <a:srcRect/>
          <a:stretch>
            <a:fillRect/>
          </a:stretch>
        </p:blipFill>
        <p:spPr bwMode="auto">
          <a:xfrm>
            <a:off x="457200" y="1447800"/>
            <a:ext cx="2590800" cy="2490788"/>
          </a:xfrm>
          <a:prstGeom prst="rect">
            <a:avLst/>
          </a:prstGeom>
          <a:noFill/>
          <a:ln w="9525">
            <a:noFill/>
            <a:miter lim="800000"/>
            <a:headEnd/>
            <a:tailEnd/>
          </a:ln>
        </p:spPr>
      </p:pic>
      <p:pic>
        <p:nvPicPr>
          <p:cNvPr id="37891" name="Picture 4" descr="http://www.beautifulvista.com/Recent_Photos/Recent_Trips/Glacier_Trip_Photos/Old_Wagons.JPG"/>
          <p:cNvPicPr>
            <a:picLocks noChangeAspect="1" noChangeArrowheads="1"/>
          </p:cNvPicPr>
          <p:nvPr/>
        </p:nvPicPr>
        <p:blipFill>
          <a:blip r:embed="rId4"/>
          <a:srcRect/>
          <a:stretch>
            <a:fillRect/>
          </a:stretch>
        </p:blipFill>
        <p:spPr bwMode="auto">
          <a:xfrm>
            <a:off x="4343400" y="1447800"/>
            <a:ext cx="3048000" cy="2438400"/>
          </a:xfrm>
          <a:prstGeom prst="rect">
            <a:avLst/>
          </a:prstGeom>
          <a:noFill/>
          <a:ln w="9525">
            <a:noFill/>
            <a:miter lim="800000"/>
            <a:headEnd/>
            <a:tailEnd/>
          </a:ln>
        </p:spPr>
      </p:pic>
      <p:sp>
        <p:nvSpPr>
          <p:cNvPr id="37892" name="TextBox 6"/>
          <p:cNvSpPr txBox="1">
            <a:spLocks noChangeArrowheads="1"/>
          </p:cNvSpPr>
          <p:nvPr/>
        </p:nvSpPr>
        <p:spPr bwMode="auto">
          <a:xfrm>
            <a:off x="3276600" y="2057400"/>
            <a:ext cx="800100" cy="1323975"/>
          </a:xfrm>
          <a:prstGeom prst="rect">
            <a:avLst/>
          </a:prstGeom>
          <a:noFill/>
          <a:ln w="9525">
            <a:noFill/>
            <a:miter lim="800000"/>
            <a:headEnd/>
            <a:tailEnd/>
          </a:ln>
        </p:spPr>
        <p:txBody>
          <a:bodyPr wrap="none">
            <a:spAutoFit/>
          </a:bodyPr>
          <a:lstStyle/>
          <a:p>
            <a:r>
              <a:rPr lang="en-US" sz="8000" dirty="0">
                <a:latin typeface="Cooper Black"/>
              </a:rPr>
              <a:t>+</a:t>
            </a:r>
          </a:p>
        </p:txBody>
      </p:sp>
      <p:sp>
        <p:nvSpPr>
          <p:cNvPr id="37893" name="TextBox 7"/>
          <p:cNvSpPr txBox="1">
            <a:spLocks noChangeArrowheads="1"/>
          </p:cNvSpPr>
          <p:nvPr/>
        </p:nvSpPr>
        <p:spPr bwMode="auto">
          <a:xfrm>
            <a:off x="7924800" y="1981200"/>
            <a:ext cx="800100" cy="1323975"/>
          </a:xfrm>
          <a:prstGeom prst="rect">
            <a:avLst/>
          </a:prstGeom>
          <a:noFill/>
          <a:ln w="9525">
            <a:noFill/>
            <a:miter lim="800000"/>
            <a:headEnd/>
            <a:tailEnd/>
          </a:ln>
        </p:spPr>
        <p:txBody>
          <a:bodyPr>
            <a:spAutoFit/>
          </a:bodyPr>
          <a:lstStyle/>
          <a:p>
            <a:r>
              <a:rPr lang="en-US" sz="8000" dirty="0">
                <a:latin typeface="Cooper Black"/>
              </a:rPr>
              <a:t>=</a:t>
            </a:r>
          </a:p>
        </p:txBody>
      </p:sp>
      <p:pic>
        <p:nvPicPr>
          <p:cNvPr id="37894" name="Picture 8" descr="PHOTO_9223645_63455_22975992_main"/>
          <p:cNvPicPr>
            <a:picLocks noChangeAspect="1" noChangeArrowheads="1"/>
          </p:cNvPicPr>
          <p:nvPr/>
        </p:nvPicPr>
        <p:blipFill>
          <a:blip r:embed="rId5" cstate="print"/>
          <a:srcRect/>
          <a:stretch>
            <a:fillRect/>
          </a:stretch>
        </p:blipFill>
        <p:spPr bwMode="auto">
          <a:xfrm>
            <a:off x="2590800" y="4191000"/>
            <a:ext cx="3200400" cy="2327275"/>
          </a:xfrm>
          <a:prstGeom prst="rect">
            <a:avLst/>
          </a:prstGeom>
          <a:noFill/>
          <a:ln w="9525">
            <a:noFill/>
            <a:miter lim="800000"/>
            <a:headEnd/>
            <a:tailEnd/>
          </a:ln>
        </p:spPr>
      </p:pic>
      <p:pic>
        <p:nvPicPr>
          <p:cNvPr id="37896" name="horse.mp3">
            <a:hlinkClick r:id="" action="ppaction://media"/>
          </p:cNvPr>
          <p:cNvPicPr>
            <a:picLocks noRot="1" noChangeAspect="1" noChangeArrowheads="1"/>
          </p:cNvPicPr>
          <p:nvPr>
            <a:audioFile r:link="rId1"/>
          </p:nvPr>
        </p:nvPicPr>
        <p:blipFill>
          <a:blip r:embed="rId6"/>
          <a:srcRect/>
          <a:stretch>
            <a:fillRect/>
          </a:stretch>
        </p:blipFill>
        <p:spPr bwMode="auto">
          <a:xfrm>
            <a:off x="1600200" y="71628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15" fill="hold"/>
                                        <p:tgtEl>
                                          <p:spTgt spid="37896"/>
                                        </p:tgtEl>
                                      </p:cBhvr>
                                    </p:cmd>
                                  </p:childTnLst>
                                </p:cTn>
                              </p:par>
                            </p:childTnLst>
                          </p:cTn>
                        </p:par>
                      </p:childTnLst>
                    </p:cTn>
                  </p:par>
                  <p:par>
                    <p:cTn id="7" fill="hold">
                      <p:stCondLst>
                        <p:cond delay="indefinite"/>
                      </p:stCondLst>
                      <p:childTnLst>
                        <p:par>
                          <p:cTn id="8" fill="hold">
                            <p:stCondLst>
                              <p:cond delay="0"/>
                            </p:stCondLst>
                            <p:childTnLst>
                              <p:par>
                                <p:cTn id="9" presetID="13" presetClass="entr" presetSubtype="16" fill="hold" nodeType="click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plus(in)">
                                      <p:cBhvr>
                                        <p:cTn id="11" dur="2000"/>
                                        <p:tgtEl>
                                          <p:spTgt spid="37890"/>
                                        </p:tgtEl>
                                      </p:cBhvr>
                                    </p:animEffect>
                                  </p:childTnLst>
                                </p:cTn>
                              </p:par>
                            </p:childTnLst>
                          </p:cTn>
                        </p:par>
                      </p:childTnLst>
                    </p:cTn>
                  </p:par>
                  <p:par>
                    <p:cTn id="12" fill="hold">
                      <p:stCondLst>
                        <p:cond delay="indefinite"/>
                      </p:stCondLst>
                      <p:childTnLst>
                        <p:par>
                          <p:cTn id="13" fill="hold">
                            <p:stCondLst>
                              <p:cond delay="0"/>
                            </p:stCondLst>
                            <p:childTnLst>
                              <p:par>
                                <p:cTn id="14" presetID="13" presetClass="entr" presetSubtype="16" fill="hold" grpId="0" nodeType="clickEffect">
                                  <p:stCondLst>
                                    <p:cond delay="0"/>
                                  </p:stCondLst>
                                  <p:childTnLst>
                                    <p:set>
                                      <p:cBhvr>
                                        <p:cTn id="15" dur="1" fill="hold">
                                          <p:stCondLst>
                                            <p:cond delay="0"/>
                                          </p:stCondLst>
                                        </p:cTn>
                                        <p:tgtEl>
                                          <p:spTgt spid="37892"/>
                                        </p:tgtEl>
                                        <p:attrNameLst>
                                          <p:attrName>style.visibility</p:attrName>
                                        </p:attrNameLst>
                                      </p:cBhvr>
                                      <p:to>
                                        <p:strVal val="visible"/>
                                      </p:to>
                                    </p:set>
                                    <p:animEffect transition="in" filter="plus(in)">
                                      <p:cBhvr>
                                        <p:cTn id="16" dur="2000"/>
                                        <p:tgtEl>
                                          <p:spTgt spid="37892"/>
                                        </p:tgtEl>
                                      </p:cBhvr>
                                    </p:animEffect>
                                  </p:childTnLst>
                                </p:cTn>
                              </p:par>
                            </p:childTnLst>
                          </p:cTn>
                        </p:par>
                      </p:childTnLst>
                    </p:cTn>
                  </p:par>
                  <p:par>
                    <p:cTn id="17" fill="hold">
                      <p:stCondLst>
                        <p:cond delay="indefinite"/>
                      </p:stCondLst>
                      <p:childTnLst>
                        <p:par>
                          <p:cTn id="18" fill="hold">
                            <p:stCondLst>
                              <p:cond delay="0"/>
                            </p:stCondLst>
                            <p:childTnLst>
                              <p:par>
                                <p:cTn id="19" presetID="13" presetClass="entr" presetSubtype="16" fill="hold" nodeType="clickEffect">
                                  <p:stCondLst>
                                    <p:cond delay="0"/>
                                  </p:stCondLst>
                                  <p:childTnLst>
                                    <p:set>
                                      <p:cBhvr>
                                        <p:cTn id="20" dur="1" fill="hold">
                                          <p:stCondLst>
                                            <p:cond delay="0"/>
                                          </p:stCondLst>
                                        </p:cTn>
                                        <p:tgtEl>
                                          <p:spTgt spid="37891"/>
                                        </p:tgtEl>
                                        <p:attrNameLst>
                                          <p:attrName>style.visibility</p:attrName>
                                        </p:attrNameLst>
                                      </p:cBhvr>
                                      <p:to>
                                        <p:strVal val="visible"/>
                                      </p:to>
                                    </p:set>
                                    <p:animEffect transition="in" filter="plus(in)">
                                      <p:cBhvr>
                                        <p:cTn id="21" dur="2000"/>
                                        <p:tgtEl>
                                          <p:spTgt spid="37891"/>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grpId="0" nodeType="clickEffect">
                                  <p:stCondLst>
                                    <p:cond delay="0"/>
                                  </p:stCondLst>
                                  <p:childTnLst>
                                    <p:set>
                                      <p:cBhvr>
                                        <p:cTn id="25" dur="1" fill="hold">
                                          <p:stCondLst>
                                            <p:cond delay="0"/>
                                          </p:stCondLst>
                                        </p:cTn>
                                        <p:tgtEl>
                                          <p:spTgt spid="37893"/>
                                        </p:tgtEl>
                                        <p:attrNameLst>
                                          <p:attrName>style.visibility</p:attrName>
                                        </p:attrNameLst>
                                      </p:cBhvr>
                                      <p:to>
                                        <p:strVal val="visible"/>
                                      </p:to>
                                    </p:set>
                                    <p:animEffect transition="in" filter="plus(in)">
                                      <p:cBhvr>
                                        <p:cTn id="26" dur="2000"/>
                                        <p:tgtEl>
                                          <p:spTgt spid="37893"/>
                                        </p:tgtEl>
                                      </p:cBhvr>
                                    </p:animEffect>
                                  </p:childTnLst>
                                </p:cTn>
                              </p:par>
                            </p:childTnLst>
                          </p:cTn>
                        </p:par>
                      </p:childTnLst>
                    </p:cTn>
                  </p:par>
                  <p:par>
                    <p:cTn id="27" fill="hold">
                      <p:stCondLst>
                        <p:cond delay="indefinite"/>
                      </p:stCondLst>
                      <p:childTnLst>
                        <p:par>
                          <p:cTn id="28" fill="hold">
                            <p:stCondLst>
                              <p:cond delay="0"/>
                            </p:stCondLst>
                            <p:childTnLst>
                              <p:par>
                                <p:cTn id="29" presetID="13" presetClass="entr" presetSubtype="16" fill="hold" nodeType="clickEffect">
                                  <p:stCondLst>
                                    <p:cond delay="0"/>
                                  </p:stCondLst>
                                  <p:childTnLst>
                                    <p:set>
                                      <p:cBhvr>
                                        <p:cTn id="30" dur="1" fill="hold">
                                          <p:stCondLst>
                                            <p:cond delay="0"/>
                                          </p:stCondLst>
                                        </p:cTn>
                                        <p:tgtEl>
                                          <p:spTgt spid="37894"/>
                                        </p:tgtEl>
                                        <p:attrNameLst>
                                          <p:attrName>style.visibility</p:attrName>
                                        </p:attrNameLst>
                                      </p:cBhvr>
                                      <p:to>
                                        <p:strVal val="visible"/>
                                      </p:to>
                                    </p:set>
                                    <p:animEffect transition="in" filter="plus(in)">
                                      <p:cBhvr>
                                        <p:cTn id="31" dur="2000"/>
                                        <p:tgtEl>
                                          <p:spTgt spid="3789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37896"/>
                </p:tgtEl>
              </p:cMediaNode>
            </p:audio>
          </p:childTnLst>
        </p:cTn>
      </p:par>
    </p:tnLst>
    <p:bldLst>
      <p:bldP spid="37892" grpId="0"/>
      <p:bldP spid="37893"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8914" name="Picture 2" descr="http://www.ralphmag.org/1/train-on-trestle297x279.gif"/>
          <p:cNvPicPr>
            <a:picLocks noChangeAspect="1" noChangeArrowheads="1"/>
          </p:cNvPicPr>
          <p:nvPr/>
        </p:nvPicPr>
        <p:blipFill>
          <a:blip r:embed="rId2"/>
          <a:srcRect/>
          <a:stretch>
            <a:fillRect/>
          </a:stretch>
        </p:blipFill>
        <p:spPr bwMode="auto">
          <a:xfrm>
            <a:off x="0" y="2667000"/>
            <a:ext cx="4114800" cy="4191000"/>
          </a:xfrm>
          <a:prstGeom prst="rect">
            <a:avLst/>
          </a:prstGeom>
          <a:noFill/>
          <a:ln w="9525">
            <a:noFill/>
            <a:miter lim="800000"/>
            <a:headEnd/>
            <a:tailEnd/>
          </a:ln>
        </p:spPr>
      </p:pic>
      <p:sp>
        <p:nvSpPr>
          <p:cNvPr id="38915" name="Title 1"/>
          <p:cNvSpPr>
            <a:spLocks noGrp="1"/>
          </p:cNvSpPr>
          <p:nvPr>
            <p:ph type="title"/>
          </p:nvPr>
        </p:nvSpPr>
        <p:spPr>
          <a:xfrm>
            <a:off x="1066800" y="990600"/>
            <a:ext cx="1905000" cy="1143000"/>
          </a:xfrm>
        </p:spPr>
        <p:txBody>
          <a:bodyPr/>
          <a:lstStyle/>
          <a:p>
            <a:r>
              <a:rPr lang="en-US" dirty="0" smtClean="0">
                <a:solidFill>
                  <a:srgbClr val="9900FF"/>
                </a:solidFill>
                <a:latin typeface="Comic Sans MS" pitchFamily="66" charset="0"/>
              </a:rPr>
              <a:t>Trains</a:t>
            </a:r>
          </a:p>
        </p:txBody>
      </p:sp>
      <p:pic>
        <p:nvPicPr>
          <p:cNvPr id="38916" name="Picture 4" descr="http://www.ufodigest.com/news/1108/images/civil-war-train.jpg"/>
          <p:cNvPicPr>
            <a:picLocks noChangeAspect="1" noChangeArrowheads="1"/>
          </p:cNvPicPr>
          <p:nvPr/>
        </p:nvPicPr>
        <p:blipFill>
          <a:blip r:embed="rId3"/>
          <a:srcRect/>
          <a:stretch>
            <a:fillRect/>
          </a:stretch>
        </p:blipFill>
        <p:spPr bwMode="auto">
          <a:xfrm>
            <a:off x="4038600" y="3581400"/>
            <a:ext cx="5105400" cy="3276600"/>
          </a:xfrm>
          <a:prstGeom prst="rect">
            <a:avLst/>
          </a:prstGeom>
          <a:noFill/>
          <a:ln w="9525">
            <a:noFill/>
            <a:miter lim="800000"/>
            <a:headEnd/>
            <a:tailEnd/>
          </a:ln>
        </p:spPr>
      </p:pic>
      <p:pic>
        <p:nvPicPr>
          <p:cNvPr id="38917" name="Picture 6" descr="buster keaton america, enemy territory maps real life pics"/>
          <p:cNvPicPr>
            <a:picLocks noChangeAspect="1" noChangeArrowheads="1"/>
          </p:cNvPicPr>
          <p:nvPr/>
        </p:nvPicPr>
        <p:blipFill>
          <a:blip r:embed="rId4"/>
          <a:srcRect/>
          <a:stretch>
            <a:fillRect/>
          </a:stretch>
        </p:blipFill>
        <p:spPr bwMode="auto">
          <a:xfrm>
            <a:off x="4038600" y="0"/>
            <a:ext cx="5105400" cy="3608388"/>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arn(inHorizontal)">
                                      <p:cBhvr>
                                        <p:cTn id="7" dur="5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8917"/>
                                        </p:tgtEl>
                                        <p:attrNameLst>
                                          <p:attrName>style.visibility</p:attrName>
                                        </p:attrNameLst>
                                      </p:cBhvr>
                                      <p:to>
                                        <p:strVal val="visible"/>
                                      </p:to>
                                    </p:set>
                                    <p:animEffect transition="in" filter="barn(inHorizontal)">
                                      <p:cBhvr>
                                        <p:cTn id="12" dur="500"/>
                                        <p:tgtEl>
                                          <p:spTgt spid="3891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38916"/>
                                        </p:tgtEl>
                                        <p:attrNameLst>
                                          <p:attrName>style.visibility</p:attrName>
                                        </p:attrNameLst>
                                      </p:cBhvr>
                                      <p:to>
                                        <p:strVal val="visible"/>
                                      </p:to>
                                    </p:set>
                                    <p:animEffect transition="in" filter="barn(inHorizontal)">
                                      <p:cBhvr>
                                        <p:cTn id="17" dur="5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3200400" y="5715000"/>
            <a:ext cx="2743200" cy="1143000"/>
          </a:xfrm>
        </p:spPr>
        <p:txBody>
          <a:bodyPr/>
          <a:lstStyle/>
          <a:p>
            <a:r>
              <a:rPr lang="en-US" sz="4800" smtClean="0">
                <a:solidFill>
                  <a:srgbClr val="FFCC00"/>
                </a:solidFill>
                <a:latin typeface="Comic Sans MS" pitchFamily="66" charset="0"/>
              </a:rPr>
              <a:t>Ships</a:t>
            </a:r>
          </a:p>
        </p:txBody>
      </p:sp>
      <p:sp>
        <p:nvSpPr>
          <p:cNvPr id="39938" name="Rectangle 1"/>
          <p:cNvSpPr>
            <a:spLocks noChangeArrowheads="1"/>
          </p:cNvSpPr>
          <p:nvPr/>
        </p:nvSpPr>
        <p:spPr bwMode="auto">
          <a:xfrm>
            <a:off x="0" y="0"/>
            <a:ext cx="6248400" cy="1427163"/>
          </a:xfrm>
          <a:prstGeom prst="rect">
            <a:avLst/>
          </a:prstGeom>
          <a:noFill/>
          <a:ln w="9525">
            <a:noFill/>
            <a:miter lim="800000"/>
            <a:headEnd/>
            <a:tailEnd/>
          </a:ln>
        </p:spPr>
        <p:txBody>
          <a:bodyPr bIns="26979" anchor="ctr">
            <a:spAutoFit/>
          </a:bodyPr>
          <a:lstStyle/>
          <a:p>
            <a:pPr fontAlgn="ctr"/>
            <a:r>
              <a:rPr lang="en-US" sz="1400" dirty="0">
                <a:latin typeface="Comic Sans MS" pitchFamily="66" charset="0"/>
              </a:rPr>
              <a:t>  </a:t>
            </a:r>
            <a:br>
              <a:rPr lang="en-US" sz="1400" dirty="0">
                <a:latin typeface="Comic Sans MS" pitchFamily="66" charset="0"/>
              </a:rPr>
            </a:br>
            <a:endParaRPr lang="en-US" sz="1400" dirty="0">
              <a:solidFill>
                <a:srgbClr val="FFCC00"/>
              </a:solidFill>
              <a:latin typeface="Comic Sans MS" pitchFamily="66" charset="0"/>
            </a:endParaRPr>
          </a:p>
          <a:p>
            <a:pPr fontAlgn="ctr"/>
            <a:r>
              <a:rPr lang="en-US" sz="1400" dirty="0">
                <a:solidFill>
                  <a:srgbClr val="FFCC00"/>
                </a:solidFill>
                <a:latin typeface="Comic Sans MS" pitchFamily="66" charset="0"/>
              </a:rPr>
              <a:t>Union: U.S.S. Monitor .</a:t>
            </a:r>
          </a:p>
          <a:p>
            <a:pPr fontAlgn="ctr"/>
            <a:r>
              <a:rPr lang="en-US" sz="1400" dirty="0">
                <a:solidFill>
                  <a:srgbClr val="FFCC00"/>
                </a:solidFill>
                <a:latin typeface="Comic Sans MS" pitchFamily="66" charset="0"/>
              </a:rPr>
              <a:t>The U.S.S. Monitor was the first iron-clad ship in the Unions possession. </a:t>
            </a:r>
          </a:p>
          <a:p>
            <a:pPr fontAlgn="ctr"/>
            <a:r>
              <a:rPr lang="en-US" sz="1400" dirty="0">
                <a:solidFill>
                  <a:srgbClr val="FFCC00"/>
                </a:solidFill>
                <a:latin typeface="Comic Sans MS" pitchFamily="66" charset="0"/>
              </a:rPr>
              <a:t>This picture shows the deck and the turret of </a:t>
            </a:r>
            <a:r>
              <a:rPr lang="en-US" sz="1400" dirty="0" smtClean="0">
                <a:solidFill>
                  <a:srgbClr val="FFCC00"/>
                </a:solidFill>
                <a:latin typeface="Comic Sans MS" pitchFamily="66" charset="0"/>
              </a:rPr>
              <a:t>the ship.</a:t>
            </a:r>
            <a:r>
              <a:rPr lang="en-US" sz="1200" dirty="0">
                <a:latin typeface="Arial" charset="0"/>
              </a:rPr>
              <a:t/>
            </a:r>
            <a:br>
              <a:rPr lang="en-US" sz="1200" dirty="0">
                <a:latin typeface="Arial" charset="0"/>
              </a:rPr>
            </a:br>
            <a:endParaRPr lang="en-US" dirty="0">
              <a:latin typeface="Arial" charset="0"/>
            </a:endParaRPr>
          </a:p>
        </p:txBody>
      </p:sp>
      <p:pic>
        <p:nvPicPr>
          <p:cNvPr id="39939" name="Picture 2" descr="USS Monitor"/>
          <p:cNvPicPr>
            <a:picLocks noChangeAspect="1" noChangeArrowheads="1"/>
          </p:cNvPicPr>
          <p:nvPr/>
        </p:nvPicPr>
        <p:blipFill>
          <a:blip r:embed="rId3"/>
          <a:srcRect/>
          <a:stretch>
            <a:fillRect/>
          </a:stretch>
        </p:blipFill>
        <p:spPr bwMode="auto">
          <a:xfrm>
            <a:off x="0" y="1219200"/>
            <a:ext cx="4495800" cy="4495800"/>
          </a:xfrm>
          <a:prstGeom prst="rect">
            <a:avLst/>
          </a:prstGeom>
          <a:noFill/>
          <a:ln w="9525">
            <a:noFill/>
            <a:miter lim="800000"/>
            <a:headEnd/>
            <a:tailEnd/>
          </a:ln>
        </p:spPr>
      </p:pic>
      <p:pic>
        <p:nvPicPr>
          <p:cNvPr id="39940" name="Picture 4" descr="http://www.history.navy.mil/photos/images/h57000/h57830.jpg"/>
          <p:cNvPicPr>
            <a:picLocks noChangeAspect="1" noChangeArrowheads="1"/>
          </p:cNvPicPr>
          <p:nvPr/>
        </p:nvPicPr>
        <p:blipFill>
          <a:blip r:embed="rId4"/>
          <a:srcRect/>
          <a:stretch>
            <a:fillRect/>
          </a:stretch>
        </p:blipFill>
        <p:spPr bwMode="auto">
          <a:xfrm>
            <a:off x="4495800" y="1447800"/>
            <a:ext cx="4648200" cy="4048125"/>
          </a:xfrm>
          <a:prstGeom prst="rect">
            <a:avLst/>
          </a:prstGeom>
          <a:noFill/>
          <a:ln w="9525">
            <a:noFill/>
            <a:miter lim="800000"/>
            <a:headEnd/>
            <a:tailEnd/>
          </a:ln>
        </p:spPr>
      </p:pic>
      <p:sp>
        <p:nvSpPr>
          <p:cNvPr id="39941" name="TextBox 6"/>
          <p:cNvSpPr txBox="1">
            <a:spLocks noChangeArrowheads="1"/>
          </p:cNvSpPr>
          <p:nvPr/>
        </p:nvSpPr>
        <p:spPr bwMode="auto">
          <a:xfrm>
            <a:off x="7086600" y="609600"/>
            <a:ext cx="184150" cy="369888"/>
          </a:xfrm>
          <a:prstGeom prst="rect">
            <a:avLst/>
          </a:prstGeom>
          <a:noFill/>
          <a:ln w="9525">
            <a:noFill/>
            <a:miter lim="800000"/>
            <a:headEnd/>
            <a:tailEnd/>
          </a:ln>
        </p:spPr>
        <p:txBody>
          <a:bodyPr wrap="none">
            <a:spAutoFit/>
          </a:bodyPr>
          <a:lstStyle/>
          <a:p>
            <a:endParaRPr lang="en-US"/>
          </a:p>
        </p:txBody>
      </p:sp>
      <p:pic>
        <p:nvPicPr>
          <p:cNvPr id="39943" name="blowingholes.mp3">
            <a:hlinkClick r:id="" action="ppaction://media"/>
          </p:cNvPr>
          <p:cNvPicPr>
            <a:picLocks noRot="1" noChangeAspect="1" noChangeArrowheads="1"/>
          </p:cNvPicPr>
          <p:nvPr>
            <a:audioFile r:link="rId1"/>
          </p:nvPr>
        </p:nvPicPr>
        <p:blipFill>
          <a:blip r:embed="rId5"/>
          <a:srcRect/>
          <a:stretch>
            <a:fillRect/>
          </a:stretch>
        </p:blipFill>
        <p:spPr bwMode="auto">
          <a:xfrm>
            <a:off x="8382000" y="68580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35" fill="hold"/>
                                        <p:tgtEl>
                                          <p:spTgt spid="39943"/>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9939"/>
                                        </p:tgtEl>
                                        <p:attrNameLst>
                                          <p:attrName>style.visibility</p:attrName>
                                        </p:attrNameLst>
                                      </p:cBhvr>
                                      <p:to>
                                        <p:strVal val="visible"/>
                                      </p:to>
                                    </p:set>
                                    <p:animEffect transition="in" filter="wipe(down)">
                                      <p:cBhvr>
                                        <p:cTn id="11" dur="500"/>
                                        <p:tgtEl>
                                          <p:spTgt spid="3993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39940"/>
                                        </p:tgtEl>
                                        <p:attrNameLst>
                                          <p:attrName>style.visibility</p:attrName>
                                        </p:attrNameLst>
                                      </p:cBhvr>
                                      <p:to>
                                        <p:strVal val="visible"/>
                                      </p:to>
                                    </p:set>
                                    <p:animEffect transition="in" filter="wipe(down)">
                                      <p:cBhvr>
                                        <p:cTn id="16" dur="500"/>
                                        <p:tgtEl>
                                          <p:spTgt spid="39940"/>
                                        </p:tgtEl>
                                      </p:cBhvr>
                                    </p:animEffect>
                                  </p:childTnLst>
                                </p:cTn>
                              </p:par>
                            </p:childTnLst>
                          </p:cTn>
                        </p:par>
                      </p:childTnLst>
                    </p:cTn>
                  </p:par>
                  <p:par>
                    <p:cTn id="17" fill="hold">
                      <p:stCondLst>
                        <p:cond delay="indefinite"/>
                      </p:stCondLst>
                      <p:childTnLst>
                        <p:par>
                          <p:cTn id="18" fill="hold">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39938"/>
                                        </p:tgtEl>
                                        <p:attrNameLst>
                                          <p:attrName>style.visibility</p:attrName>
                                        </p:attrNameLst>
                                      </p:cBhvr>
                                      <p:to>
                                        <p:strVal val="visible"/>
                                      </p:to>
                                    </p:set>
                                    <p:anim calcmode="lin" valueType="num">
                                      <p:cBhvr>
                                        <p:cTn id="21" dur="500" fill="hold"/>
                                        <p:tgtEl>
                                          <p:spTgt spid="39938"/>
                                        </p:tgtEl>
                                        <p:attrNameLst>
                                          <p:attrName>ppt_w</p:attrName>
                                        </p:attrNameLst>
                                      </p:cBhvr>
                                      <p:tavLst>
                                        <p:tav tm="0">
                                          <p:val>
                                            <p:strVal val="#ppt_w*0.05"/>
                                          </p:val>
                                        </p:tav>
                                        <p:tav tm="100000">
                                          <p:val>
                                            <p:strVal val="#ppt_w"/>
                                          </p:val>
                                        </p:tav>
                                      </p:tavLst>
                                    </p:anim>
                                    <p:anim calcmode="lin" valueType="num">
                                      <p:cBhvr>
                                        <p:cTn id="22" dur="500" fill="hold"/>
                                        <p:tgtEl>
                                          <p:spTgt spid="39938"/>
                                        </p:tgtEl>
                                        <p:attrNameLst>
                                          <p:attrName>ppt_h</p:attrName>
                                        </p:attrNameLst>
                                      </p:cBhvr>
                                      <p:tavLst>
                                        <p:tav tm="0">
                                          <p:val>
                                            <p:strVal val="#ppt_h"/>
                                          </p:val>
                                        </p:tav>
                                        <p:tav tm="100000">
                                          <p:val>
                                            <p:strVal val="#ppt_h"/>
                                          </p:val>
                                        </p:tav>
                                      </p:tavLst>
                                    </p:anim>
                                    <p:anim calcmode="lin" valueType="num">
                                      <p:cBhvr>
                                        <p:cTn id="23" dur="500" fill="hold"/>
                                        <p:tgtEl>
                                          <p:spTgt spid="39938"/>
                                        </p:tgtEl>
                                        <p:attrNameLst>
                                          <p:attrName>ppt_x</p:attrName>
                                        </p:attrNameLst>
                                      </p:cBhvr>
                                      <p:tavLst>
                                        <p:tav tm="0">
                                          <p:val>
                                            <p:strVal val="#ppt_x-.2"/>
                                          </p:val>
                                        </p:tav>
                                        <p:tav tm="100000">
                                          <p:val>
                                            <p:strVal val="#ppt_x"/>
                                          </p:val>
                                        </p:tav>
                                      </p:tavLst>
                                    </p:anim>
                                    <p:anim calcmode="lin" valueType="num">
                                      <p:cBhvr>
                                        <p:cTn id="24" dur="500" fill="hold"/>
                                        <p:tgtEl>
                                          <p:spTgt spid="39938"/>
                                        </p:tgtEl>
                                        <p:attrNameLst>
                                          <p:attrName>ppt_y</p:attrName>
                                        </p:attrNameLst>
                                      </p:cBhvr>
                                      <p:tavLst>
                                        <p:tav tm="0">
                                          <p:val>
                                            <p:strVal val="#ppt_y"/>
                                          </p:val>
                                        </p:tav>
                                        <p:tav tm="100000">
                                          <p:val>
                                            <p:strVal val="#ppt_y"/>
                                          </p:val>
                                        </p:tav>
                                      </p:tavLst>
                                    </p:anim>
                                    <p:animEffect transition="in" filter="fade">
                                      <p:cBhvr>
                                        <p:cTn id="25" dur="5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9943"/>
                </p:tgtEl>
              </p:cMediaNode>
            </p:audio>
          </p:childTnLst>
        </p:cTn>
      </p:par>
    </p:tnLst>
    <p:bldLst>
      <p:bldP spid="399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dirty="0" smtClean="0">
                <a:solidFill>
                  <a:srgbClr val="777777"/>
                </a:solidFill>
                <a:latin typeface="Poor Richard"/>
              </a:rPr>
              <a:t>Confederate</a:t>
            </a:r>
            <a:r>
              <a:rPr lang="en-US" dirty="0" smtClean="0">
                <a:solidFill>
                  <a:srgbClr val="FFCC00"/>
                </a:solidFill>
                <a:latin typeface="Poor Richard"/>
              </a:rPr>
              <a:t> States</a:t>
            </a:r>
          </a:p>
        </p:txBody>
      </p:sp>
      <p:sp>
        <p:nvSpPr>
          <p:cNvPr id="3" name="Content Placeholder 2"/>
          <p:cNvSpPr>
            <a:spLocks noGrp="1"/>
          </p:cNvSpPr>
          <p:nvPr>
            <p:ph idx="1"/>
          </p:nvPr>
        </p:nvSpPr>
        <p:spPr>
          <a:xfrm>
            <a:off x="5181600" y="1447800"/>
            <a:ext cx="2133600" cy="4525963"/>
          </a:xfrm>
        </p:spPr>
        <p:txBody>
          <a:bodyPr rtlCol="0">
            <a:normAutofit fontScale="70000" lnSpcReduction="20000"/>
          </a:bodyPr>
          <a:lstStyle/>
          <a:p>
            <a:pPr eaLnBrk="1" fontAlgn="auto" hangingPunct="1">
              <a:spcAft>
                <a:spcPts val="0"/>
              </a:spcAft>
              <a:buFont typeface="Arial" pitchFamily="34" charset="0"/>
              <a:buChar char="•"/>
              <a:defRPr/>
            </a:pPr>
            <a:r>
              <a:rPr lang="en-US" dirty="0">
                <a:solidFill>
                  <a:srgbClr val="777777"/>
                </a:solidFill>
                <a:latin typeface="Poor Richard" pitchFamily="18" charset="0"/>
              </a:rPr>
              <a:t>South </a:t>
            </a:r>
            <a:r>
              <a:rPr lang="en-US" dirty="0" smtClean="0">
                <a:solidFill>
                  <a:srgbClr val="777777"/>
                </a:solidFill>
                <a:latin typeface="Poor Richard" pitchFamily="18" charset="0"/>
              </a:rPr>
              <a:t>Carolina </a:t>
            </a:r>
          </a:p>
          <a:p>
            <a:pPr eaLnBrk="1" fontAlgn="auto" hangingPunct="1">
              <a:spcAft>
                <a:spcPts val="0"/>
              </a:spcAft>
              <a:buFont typeface="Arial" pitchFamily="34" charset="0"/>
              <a:buChar char="•"/>
              <a:defRPr/>
            </a:pPr>
            <a:r>
              <a:rPr lang="en-US" dirty="0" smtClean="0">
                <a:solidFill>
                  <a:srgbClr val="FFC000"/>
                </a:solidFill>
                <a:latin typeface="Poor Richard" pitchFamily="18" charset="0"/>
              </a:rPr>
              <a:t>Mississippi. </a:t>
            </a:r>
          </a:p>
          <a:p>
            <a:pPr eaLnBrk="1" fontAlgn="auto" hangingPunct="1">
              <a:spcAft>
                <a:spcPts val="0"/>
              </a:spcAft>
              <a:buFont typeface="Arial" pitchFamily="34" charset="0"/>
              <a:buChar char="•"/>
              <a:defRPr/>
            </a:pPr>
            <a:r>
              <a:rPr lang="en-US" dirty="0" smtClean="0">
                <a:solidFill>
                  <a:srgbClr val="777777"/>
                </a:solidFill>
                <a:latin typeface="Poor Richard" pitchFamily="18" charset="0"/>
              </a:rPr>
              <a:t>Alabama </a:t>
            </a:r>
          </a:p>
          <a:p>
            <a:pPr eaLnBrk="1" fontAlgn="auto" hangingPunct="1">
              <a:spcAft>
                <a:spcPts val="0"/>
              </a:spcAft>
              <a:buFont typeface="Arial" pitchFamily="34" charset="0"/>
              <a:buChar char="•"/>
              <a:defRPr/>
            </a:pPr>
            <a:r>
              <a:rPr lang="en-US" dirty="0" smtClean="0">
                <a:solidFill>
                  <a:srgbClr val="FFC000"/>
                </a:solidFill>
                <a:latin typeface="Poor Richard" pitchFamily="18" charset="0"/>
              </a:rPr>
              <a:t>Georgia </a:t>
            </a:r>
          </a:p>
          <a:p>
            <a:pPr eaLnBrk="1" fontAlgn="auto" hangingPunct="1">
              <a:spcAft>
                <a:spcPts val="0"/>
              </a:spcAft>
              <a:buFont typeface="Arial" pitchFamily="34" charset="0"/>
              <a:buChar char="•"/>
              <a:defRPr/>
            </a:pPr>
            <a:r>
              <a:rPr lang="en-US" dirty="0" smtClean="0">
                <a:solidFill>
                  <a:srgbClr val="777777"/>
                </a:solidFill>
                <a:latin typeface="Poor Richard" pitchFamily="18" charset="0"/>
              </a:rPr>
              <a:t>Louisiana </a:t>
            </a:r>
          </a:p>
          <a:p>
            <a:pPr eaLnBrk="1" fontAlgn="auto" hangingPunct="1">
              <a:spcAft>
                <a:spcPts val="0"/>
              </a:spcAft>
              <a:buFont typeface="Arial" pitchFamily="34" charset="0"/>
              <a:buChar char="•"/>
              <a:defRPr/>
            </a:pPr>
            <a:r>
              <a:rPr lang="en-US" dirty="0" smtClean="0">
                <a:solidFill>
                  <a:srgbClr val="FFC000"/>
                </a:solidFill>
                <a:latin typeface="Poor Richard" pitchFamily="18" charset="0"/>
              </a:rPr>
              <a:t>Texas </a:t>
            </a:r>
          </a:p>
          <a:p>
            <a:pPr eaLnBrk="1" fontAlgn="auto" hangingPunct="1">
              <a:spcAft>
                <a:spcPts val="0"/>
              </a:spcAft>
              <a:buFont typeface="Arial" pitchFamily="34" charset="0"/>
              <a:buChar char="•"/>
              <a:defRPr/>
            </a:pPr>
            <a:r>
              <a:rPr lang="en-US" dirty="0" smtClean="0">
                <a:solidFill>
                  <a:srgbClr val="777777"/>
                </a:solidFill>
                <a:latin typeface="Poor Richard" pitchFamily="18" charset="0"/>
              </a:rPr>
              <a:t>Virginia </a:t>
            </a:r>
          </a:p>
          <a:p>
            <a:pPr eaLnBrk="1" fontAlgn="auto" hangingPunct="1">
              <a:spcAft>
                <a:spcPts val="0"/>
              </a:spcAft>
              <a:buFont typeface="Arial" pitchFamily="34" charset="0"/>
              <a:buChar char="•"/>
              <a:defRPr/>
            </a:pPr>
            <a:r>
              <a:rPr lang="en-US" dirty="0" smtClean="0">
                <a:solidFill>
                  <a:srgbClr val="FFC000"/>
                </a:solidFill>
                <a:latin typeface="Poor Richard" pitchFamily="18" charset="0"/>
              </a:rPr>
              <a:t>Arkansas </a:t>
            </a:r>
          </a:p>
          <a:p>
            <a:pPr eaLnBrk="1" fontAlgn="auto" hangingPunct="1">
              <a:spcAft>
                <a:spcPts val="0"/>
              </a:spcAft>
              <a:buFont typeface="Arial" pitchFamily="34" charset="0"/>
              <a:buChar char="•"/>
              <a:defRPr/>
            </a:pPr>
            <a:r>
              <a:rPr lang="en-US" dirty="0" smtClean="0">
                <a:solidFill>
                  <a:srgbClr val="777777"/>
                </a:solidFill>
                <a:latin typeface="Poor Richard" pitchFamily="18" charset="0"/>
              </a:rPr>
              <a:t>North </a:t>
            </a:r>
            <a:r>
              <a:rPr lang="en-US" dirty="0">
                <a:solidFill>
                  <a:srgbClr val="777777"/>
                </a:solidFill>
                <a:latin typeface="Poor Richard" pitchFamily="18" charset="0"/>
              </a:rPr>
              <a:t>Carolina </a:t>
            </a:r>
            <a:endParaRPr lang="en-US" dirty="0" smtClean="0">
              <a:solidFill>
                <a:srgbClr val="777777"/>
              </a:solidFill>
              <a:latin typeface="Poor Richard" pitchFamily="18" charset="0"/>
            </a:endParaRPr>
          </a:p>
          <a:p>
            <a:pPr eaLnBrk="1" fontAlgn="auto" hangingPunct="1">
              <a:spcAft>
                <a:spcPts val="0"/>
              </a:spcAft>
              <a:buFont typeface="Arial" pitchFamily="34" charset="0"/>
              <a:buChar char="•"/>
              <a:defRPr/>
            </a:pPr>
            <a:r>
              <a:rPr lang="en-US" dirty="0" smtClean="0">
                <a:solidFill>
                  <a:srgbClr val="FFC000"/>
                </a:solidFill>
                <a:latin typeface="Poor Richard" pitchFamily="18" charset="0"/>
              </a:rPr>
              <a:t>Tennessee </a:t>
            </a:r>
            <a:r>
              <a:rPr lang="en-US" dirty="0">
                <a:solidFill>
                  <a:srgbClr val="FFC000"/>
                </a:solidFill>
                <a:latin typeface="Poor Richard" pitchFamily="18" charset="0"/>
              </a:rPr>
              <a:t/>
            </a:r>
            <a:br>
              <a:rPr lang="en-US" dirty="0">
                <a:solidFill>
                  <a:srgbClr val="FFC000"/>
                </a:solidFill>
                <a:latin typeface="Poor Richard" pitchFamily="18" charset="0"/>
              </a:rPr>
            </a:br>
            <a:r>
              <a:rPr lang="en-US" dirty="0">
                <a:solidFill>
                  <a:srgbClr val="FFC000"/>
                </a:solidFill>
              </a:rPr>
              <a:t/>
            </a:r>
            <a:br>
              <a:rPr lang="en-US" dirty="0">
                <a:solidFill>
                  <a:srgbClr val="FFC000"/>
                </a:solidFill>
              </a:rPr>
            </a:br>
            <a:endParaRPr lang="en-US" dirty="0">
              <a:solidFill>
                <a:srgbClr val="FFC000"/>
              </a:solidFill>
            </a:endParaRPr>
          </a:p>
        </p:txBody>
      </p:sp>
      <p:pic>
        <p:nvPicPr>
          <p:cNvPr id="28675" name="Picture 2" descr="http://www.kidport.com/reflib/usahistory/civilwar/Images/ConfedUniform.jpg"/>
          <p:cNvPicPr>
            <a:picLocks noChangeAspect="1" noChangeArrowheads="1"/>
          </p:cNvPicPr>
          <p:nvPr/>
        </p:nvPicPr>
        <p:blipFill>
          <a:blip r:embed="rId2"/>
          <a:srcRect/>
          <a:stretch>
            <a:fillRect/>
          </a:stretch>
        </p:blipFill>
        <p:spPr bwMode="auto">
          <a:xfrm>
            <a:off x="381000" y="1295400"/>
            <a:ext cx="4175125" cy="5219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673"/>
                                        </p:tgtEl>
                                        <p:attrNameLst>
                                          <p:attrName>style.visibility</p:attrName>
                                        </p:attrNameLst>
                                      </p:cBhvr>
                                      <p:to>
                                        <p:strVal val="visible"/>
                                      </p:to>
                                    </p:set>
                                    <p:animEffect transition="in" filter="dissolve">
                                      <p:cBhvr>
                                        <p:cTn id="7" dur="500"/>
                                        <p:tgtEl>
                                          <p:spTgt spid="2867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dissolve">
                                      <p:cBhvr>
                                        <p:cTn id="12" dur="500"/>
                                        <p:tgtEl>
                                          <p:spTgt spid="2867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ssolv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ssolv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dissolv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dissolv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dissolve">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dissolve">
                                      <p:cBhvr>
                                        <p:cTn id="47" dur="5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dissolve">
                                      <p:cBhvr>
                                        <p:cTn id="52" dur="5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dissolve">
                                      <p:cBhvr>
                                        <p:cTn id="57" dur="500"/>
                                        <p:tgtEl>
                                          <p:spTgt spid="3">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Effect transition="in" filter="dissolve">
                                      <p:cBhvr>
                                        <p:cTn id="6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0418" name="Rectangle 2"/>
          <p:cNvSpPr>
            <a:spLocks noGrp="1"/>
          </p:cNvSpPr>
          <p:nvPr>
            <p:ph type="title"/>
          </p:nvPr>
        </p:nvSpPr>
        <p:spPr>
          <a:xfrm>
            <a:off x="457200" y="304800"/>
            <a:ext cx="8229600" cy="1143000"/>
          </a:xfrm>
        </p:spPr>
        <p:txBody>
          <a:bodyPr/>
          <a:lstStyle/>
          <a:p>
            <a:r>
              <a:rPr lang="en-US" sz="5400" dirty="0" smtClean="0">
                <a:solidFill>
                  <a:srgbClr val="3366FF"/>
                </a:solidFill>
                <a:latin typeface="Niagara Solid" pitchFamily="82" charset="0"/>
              </a:rPr>
              <a:t>How The War Affected The</a:t>
            </a:r>
            <a:r>
              <a:rPr lang="en-US" sz="5400" dirty="0" smtClean="0">
                <a:latin typeface="Niagara Solid" pitchFamily="82" charset="0"/>
              </a:rPr>
              <a:t> </a:t>
            </a:r>
            <a:r>
              <a:rPr lang="en-US" sz="5400" dirty="0" smtClean="0">
                <a:solidFill>
                  <a:srgbClr val="FF0000"/>
                </a:solidFill>
                <a:latin typeface="Niagara Solid" pitchFamily="82" charset="0"/>
              </a:rPr>
              <a:t>U</a:t>
            </a:r>
            <a:r>
              <a:rPr lang="en-US" sz="5400" dirty="0" smtClean="0">
                <a:solidFill>
                  <a:schemeClr val="bg1"/>
                </a:solidFill>
                <a:latin typeface="Niagara Solid" pitchFamily="82" charset="0"/>
              </a:rPr>
              <a:t>S</a:t>
            </a:r>
            <a:r>
              <a:rPr lang="en-US" sz="5400" dirty="0" smtClean="0">
                <a:solidFill>
                  <a:srgbClr val="3366FF"/>
                </a:solidFill>
                <a:latin typeface="Niagara Solid" pitchFamily="82" charset="0"/>
              </a:rPr>
              <a:t>A</a:t>
            </a:r>
            <a:r>
              <a:rPr lang="en-US" sz="5400" dirty="0" smtClean="0">
                <a:solidFill>
                  <a:srgbClr val="FF0000"/>
                </a:solidFill>
                <a:latin typeface="Niagara Solid" pitchFamily="82" charset="0"/>
              </a:rPr>
              <a:t>…</a:t>
            </a:r>
          </a:p>
        </p:txBody>
      </p:sp>
      <p:sp>
        <p:nvSpPr>
          <p:cNvPr id="60419" name="Rectangle 3"/>
          <p:cNvSpPr>
            <a:spLocks noGrp="1"/>
          </p:cNvSpPr>
          <p:nvPr>
            <p:ph type="body" idx="1"/>
          </p:nvPr>
        </p:nvSpPr>
        <p:spPr/>
        <p:txBody>
          <a:bodyPr/>
          <a:lstStyle/>
          <a:p>
            <a:pPr>
              <a:buFont typeface="Arial" charset="0"/>
              <a:buNone/>
            </a:pPr>
            <a:r>
              <a:rPr lang="en-US" sz="2400" dirty="0" smtClean="0">
                <a:solidFill>
                  <a:srgbClr val="FF0000"/>
                </a:solidFill>
                <a:latin typeface="Segoe Print" pitchFamily="2" charset="0"/>
              </a:rPr>
              <a:t>-</a:t>
            </a:r>
            <a:r>
              <a:rPr lang="en-US" sz="2400" dirty="0" smtClean="0">
                <a:latin typeface="Segoe Print" pitchFamily="2" charset="0"/>
              </a:rPr>
              <a:t> </a:t>
            </a:r>
            <a:r>
              <a:rPr lang="en-US" sz="3600" dirty="0" smtClean="0">
                <a:solidFill>
                  <a:srgbClr val="3366FF"/>
                </a:solidFill>
                <a:latin typeface="Niagara Solid" pitchFamily="82" charset="0"/>
              </a:rPr>
              <a:t>Without the war slavery would probably still exist in certain places </a:t>
            </a:r>
            <a:r>
              <a:rPr lang="en-US" sz="3600" dirty="0" smtClean="0">
                <a:solidFill>
                  <a:schemeClr val="bg1"/>
                </a:solidFill>
                <a:latin typeface="Niagara Solid" pitchFamily="82" charset="0"/>
              </a:rPr>
              <a:t>&amp;</a:t>
            </a:r>
            <a:r>
              <a:rPr lang="en-US" sz="3600" dirty="0" smtClean="0">
                <a:solidFill>
                  <a:srgbClr val="3366FF"/>
                </a:solidFill>
                <a:latin typeface="Niagara Solid" pitchFamily="82" charset="0"/>
              </a:rPr>
              <a:t> we today might have a group of states called the Union </a:t>
            </a:r>
            <a:r>
              <a:rPr lang="en-US" sz="3600" dirty="0" smtClean="0">
                <a:solidFill>
                  <a:srgbClr val="FF0000"/>
                </a:solidFill>
                <a:latin typeface="Niagara Solid" pitchFamily="82" charset="0"/>
              </a:rPr>
              <a:t>&amp;</a:t>
            </a:r>
            <a:r>
              <a:rPr lang="en-US" sz="3600" dirty="0" smtClean="0">
                <a:solidFill>
                  <a:srgbClr val="3366FF"/>
                </a:solidFill>
                <a:latin typeface="Niagara Solid" pitchFamily="82" charset="0"/>
              </a:rPr>
              <a:t> another called the Confederate</a:t>
            </a:r>
            <a:r>
              <a:rPr lang="en-US" sz="3600" dirty="0" smtClean="0">
                <a:solidFill>
                  <a:schemeClr val="bg1"/>
                </a:solidFill>
                <a:latin typeface="Niagara Solid" pitchFamily="82" charset="0"/>
              </a:rPr>
              <a:t>,</a:t>
            </a:r>
            <a:r>
              <a:rPr lang="en-US" sz="3600" dirty="0" smtClean="0">
                <a:solidFill>
                  <a:srgbClr val="3366FF"/>
                </a:solidFill>
                <a:latin typeface="Niagara Solid" pitchFamily="82" charset="0"/>
              </a:rPr>
              <a:t> Which we would probably be a part of. Slavery would divide up our schools</a:t>
            </a:r>
            <a:r>
              <a:rPr lang="en-US" sz="3600" dirty="0" smtClean="0">
                <a:solidFill>
                  <a:schemeClr val="bg1"/>
                </a:solidFill>
                <a:latin typeface="Niagara Solid" pitchFamily="82" charset="0"/>
              </a:rPr>
              <a:t>,</a:t>
            </a:r>
            <a:r>
              <a:rPr lang="en-US" sz="3600" dirty="0" smtClean="0">
                <a:solidFill>
                  <a:srgbClr val="3366FF"/>
                </a:solidFill>
                <a:latin typeface="Niagara Solid" pitchFamily="82" charset="0"/>
              </a:rPr>
              <a:t> buses</a:t>
            </a:r>
            <a:r>
              <a:rPr lang="en-US" sz="3600" dirty="0" smtClean="0">
                <a:solidFill>
                  <a:srgbClr val="FF0000"/>
                </a:solidFill>
                <a:latin typeface="Niagara Solid" pitchFamily="82" charset="0"/>
              </a:rPr>
              <a:t>,</a:t>
            </a:r>
            <a:r>
              <a:rPr lang="en-US" sz="3600" dirty="0" smtClean="0">
                <a:solidFill>
                  <a:srgbClr val="3366FF"/>
                </a:solidFill>
                <a:latin typeface="Niagara Solid" pitchFamily="82" charset="0"/>
              </a:rPr>
              <a:t> and work environments</a:t>
            </a:r>
            <a:r>
              <a:rPr lang="en-US" sz="3600" dirty="0" smtClean="0">
                <a:solidFill>
                  <a:schemeClr val="bg1"/>
                </a:solidFill>
                <a:latin typeface="Niagara Solid" pitchFamily="82" charset="0"/>
              </a:rPr>
              <a:t>.</a:t>
            </a:r>
            <a:r>
              <a:rPr lang="en-US" sz="3600" dirty="0" smtClean="0">
                <a:solidFill>
                  <a:srgbClr val="3366FF"/>
                </a:solidFill>
                <a:latin typeface="Niagara Solid" pitchFamily="82" charset="0"/>
              </a:rPr>
              <a:t> </a:t>
            </a:r>
            <a:r>
              <a:rPr lang="en-US" sz="3600" dirty="0" smtClean="0">
                <a:solidFill>
                  <a:srgbClr val="3366FF"/>
                </a:solidFill>
                <a:latin typeface="Niagara Solid" pitchFamily="82" charset="0"/>
              </a:rPr>
              <a:t>I </a:t>
            </a:r>
            <a:r>
              <a:rPr lang="en-US" sz="3600" dirty="0" smtClean="0">
                <a:solidFill>
                  <a:srgbClr val="3366FF"/>
                </a:solidFill>
                <a:latin typeface="Niagara Solid" pitchFamily="82" charset="0"/>
              </a:rPr>
              <a:t>just wish that we could have handled our problems in a more</a:t>
            </a:r>
            <a:r>
              <a:rPr lang="en-US" sz="3600" dirty="0" smtClean="0">
                <a:solidFill>
                  <a:srgbClr val="FF0000"/>
                </a:solidFill>
                <a:latin typeface="Niagara Solid" pitchFamily="82" charset="0"/>
              </a:rPr>
              <a:t>…</a:t>
            </a:r>
            <a:r>
              <a:rPr lang="en-US" sz="3600" dirty="0" smtClean="0">
                <a:solidFill>
                  <a:srgbClr val="3366FF"/>
                </a:solidFill>
                <a:latin typeface="Niagara Solid" pitchFamily="82" charset="0"/>
              </a:rPr>
              <a:t>Civil way</a:t>
            </a:r>
            <a:r>
              <a:rPr lang="en-US" sz="3600" dirty="0" smtClean="0">
                <a:solidFill>
                  <a:schemeClr val="bg1"/>
                </a:solidFill>
                <a:latin typeface="Niagara Solid" pitchFamily="82" charset="0"/>
              </a:rPr>
              <a:t>.</a:t>
            </a:r>
            <a:r>
              <a:rPr lang="en-US" sz="3600" dirty="0" smtClean="0">
                <a:solidFill>
                  <a:srgbClr val="3366FF"/>
                </a:solidFill>
                <a:latin typeface="Niagara Solid" pitchFamily="82" charset="0"/>
              </a:rPr>
              <a:t> Instead of killing </a:t>
            </a:r>
            <a:r>
              <a:rPr lang="en-US" sz="3600" dirty="0" smtClean="0">
                <a:solidFill>
                  <a:srgbClr val="3366FF"/>
                </a:solidFill>
                <a:latin typeface="Niagara Solid" pitchFamily="82" charset="0"/>
              </a:rPr>
              <a:t>millions </a:t>
            </a:r>
            <a:r>
              <a:rPr lang="en-US" sz="3600" dirty="0" smtClean="0">
                <a:solidFill>
                  <a:srgbClr val="3366FF"/>
                </a:solidFill>
                <a:latin typeface="Niagara Solid" pitchFamily="82" charset="0"/>
              </a:rPr>
              <a:t>of soldiers </a:t>
            </a:r>
            <a:r>
              <a:rPr lang="en-US" sz="3600" dirty="0" smtClean="0">
                <a:solidFill>
                  <a:srgbClr val="3366FF"/>
                </a:solidFill>
                <a:latin typeface="Niagara Solid" pitchFamily="82" charset="0"/>
              </a:rPr>
              <a:t>&amp; civilians</a:t>
            </a:r>
            <a:r>
              <a:rPr lang="en-US" sz="3600" dirty="0" smtClean="0">
                <a:solidFill>
                  <a:schemeClr val="bg1"/>
                </a:solidFill>
                <a:latin typeface="Niagara Solid" pitchFamily="82" charset="0"/>
              </a:rPr>
              <a:t>. </a:t>
            </a:r>
            <a:r>
              <a:rPr lang="en-US" sz="3600" dirty="0" smtClean="0">
                <a:solidFill>
                  <a:srgbClr val="FF0000"/>
                </a:solidFill>
                <a:latin typeface="Niagara Solid" pitchFamily="82" charset="0"/>
              </a:rPr>
              <a:t>:(</a:t>
            </a:r>
          </a:p>
        </p:txBody>
      </p:sp>
      <p:pic>
        <p:nvPicPr>
          <p:cNvPr id="60420" name="2001_06.mp3">
            <a:hlinkClick r:id="" action="ppaction://media"/>
          </p:cNvPr>
          <p:cNvPicPr>
            <a:picLocks noRot="1" noChangeAspect="1" noChangeArrowheads="1"/>
          </p:cNvPicPr>
          <p:nvPr>
            <a:audioFile r:link="rId1"/>
          </p:nvPr>
        </p:nvPicPr>
        <p:blipFill>
          <a:blip r:embed="rId3"/>
          <a:srcRect/>
          <a:stretch>
            <a:fillRect/>
          </a:stretch>
        </p:blipFill>
        <p:spPr bwMode="auto">
          <a:xfrm>
            <a:off x="9296400" y="6172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69" fill="hold"/>
                                        <p:tgtEl>
                                          <p:spTgt spid="60420"/>
                                        </p:tgtEl>
                                      </p:cBhvr>
                                    </p:cmd>
                                  </p:childTnLst>
                                </p:cTn>
                              </p:par>
                            </p:childTnLst>
                          </p:cTn>
                        </p:par>
                      </p:childTnLst>
                    </p:cTn>
                  </p:par>
                  <p:par>
                    <p:cTn id="7" fill="hold">
                      <p:stCondLst>
                        <p:cond delay="indefinite"/>
                      </p:stCondLst>
                      <p:childTnLst>
                        <p:par>
                          <p:cTn id="8" fill="hold">
                            <p:stCondLst>
                              <p:cond delay="0"/>
                            </p:stCondLst>
                            <p:childTnLst>
                              <p:par>
                                <p:cTn id="9" presetID="51" presetClass="entr" presetSubtype="0" fill="hold" grpId="1" nodeType="clickEffect">
                                  <p:stCondLst>
                                    <p:cond delay="0"/>
                                  </p:stCondLst>
                                  <p:childTnLst>
                                    <p:set>
                                      <p:cBhvr>
                                        <p:cTn id="10" dur="1" fill="hold">
                                          <p:stCondLst>
                                            <p:cond delay="0"/>
                                          </p:stCondLst>
                                        </p:cTn>
                                        <p:tgtEl>
                                          <p:spTgt spid="60419">
                                            <p:txEl>
                                              <p:pRg st="0" end="0"/>
                                            </p:txEl>
                                          </p:spTgt>
                                        </p:tgtEl>
                                        <p:attrNameLst>
                                          <p:attrName>style.visibility</p:attrName>
                                        </p:attrNameLst>
                                      </p:cBhvr>
                                      <p:to>
                                        <p:strVal val="visible"/>
                                      </p:to>
                                    </p:set>
                                    <p:animEffect transition="in" filter="fade">
                                      <p:cBhvr>
                                        <p:cTn id="11" dur="770" decel="100000"/>
                                        <p:tgtEl>
                                          <p:spTgt spid="60419">
                                            <p:txEl>
                                              <p:pRg st="0" end="0"/>
                                            </p:txEl>
                                          </p:spTgt>
                                        </p:tgtEl>
                                      </p:cBhvr>
                                    </p:animEffect>
                                    <p:animScale>
                                      <p:cBhvr>
                                        <p:cTn id="12" dur="770" decel="100000"/>
                                        <p:tgtEl>
                                          <p:spTgt spid="60419">
                                            <p:txEl>
                                              <p:pRg st="0" end="0"/>
                                            </p:txEl>
                                          </p:spTgt>
                                        </p:tgtEl>
                                      </p:cBhvr>
                                      <p:from x="10000" y="10000"/>
                                      <p:to x="200000" y="450000"/>
                                    </p:animScale>
                                    <p:animScale>
                                      <p:cBhvr>
                                        <p:cTn id="13" dur="1230" accel="100000" fill="hold">
                                          <p:stCondLst>
                                            <p:cond delay="770"/>
                                          </p:stCondLst>
                                        </p:cTn>
                                        <p:tgtEl>
                                          <p:spTgt spid="60419">
                                            <p:txEl>
                                              <p:pRg st="0" end="0"/>
                                            </p:txEl>
                                          </p:spTgt>
                                        </p:tgtEl>
                                      </p:cBhvr>
                                      <p:from x="200000" y="450000"/>
                                      <p:to x="100000" y="100000"/>
                                    </p:animScale>
                                    <p:set>
                                      <p:cBhvr>
                                        <p:cTn id="14" dur="770" fill="hold"/>
                                        <p:tgtEl>
                                          <p:spTgt spid="60419">
                                            <p:txEl>
                                              <p:pRg st="0" end="0"/>
                                            </p:txEl>
                                          </p:spTgt>
                                        </p:tgtEl>
                                        <p:attrNameLst>
                                          <p:attrName>ppt_x</p:attrName>
                                        </p:attrNameLst>
                                      </p:cBhvr>
                                      <p:to>
                                        <p:strVal val="(0.5)"/>
                                      </p:to>
                                    </p:set>
                                    <p:anim from="(0.5)" to="(#ppt_x)" calcmode="lin" valueType="num">
                                      <p:cBhvr>
                                        <p:cTn id="15" dur="1230" accel="100000" fill="hold">
                                          <p:stCondLst>
                                            <p:cond delay="770"/>
                                          </p:stCondLst>
                                        </p:cTn>
                                        <p:tgtEl>
                                          <p:spTgt spid="60419">
                                            <p:txEl>
                                              <p:pRg st="0" end="0"/>
                                            </p:txEl>
                                          </p:spTgt>
                                        </p:tgtEl>
                                        <p:attrNameLst>
                                          <p:attrName>ppt_x</p:attrName>
                                        </p:attrNameLst>
                                      </p:cBhvr>
                                    </p:anim>
                                    <p:set>
                                      <p:cBhvr>
                                        <p:cTn id="16" dur="770" fill="hold"/>
                                        <p:tgtEl>
                                          <p:spTgt spid="60419">
                                            <p:txEl>
                                              <p:pRg st="0" end="0"/>
                                            </p:txEl>
                                          </p:spTgt>
                                        </p:tgtEl>
                                        <p:attrNameLst>
                                          <p:attrName>ppt_y</p:attrName>
                                        </p:attrNameLst>
                                      </p:cBhvr>
                                      <p:to>
                                        <p:strVal val="(#ppt_y+0.4)"/>
                                      </p:to>
                                    </p:set>
                                    <p:anim from="(#ppt_y+0.4)" to="(#ppt_y)" calcmode="lin" valueType="num">
                                      <p:cBhvr>
                                        <p:cTn id="17" dur="1230" accel="100000" fill="hold">
                                          <p:stCondLst>
                                            <p:cond delay="770"/>
                                          </p:stCondLst>
                                        </p:cTn>
                                        <p:tgtEl>
                                          <p:spTgt spid="60419">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60420"/>
                </p:tgtEl>
              </p:cMediaNode>
            </p:audio>
          </p:childTnLst>
        </p:cTn>
      </p:par>
    </p:tnLst>
    <p:bldLst>
      <p:bldP spid="60419" grpI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pPr eaLnBrk="1" hangingPunct="1"/>
            <a:endParaRPr lang="en-US" smtClean="0"/>
          </a:p>
        </p:txBody>
      </p:sp>
      <p:sp>
        <p:nvSpPr>
          <p:cNvPr id="58370" name="Content Placeholder 2"/>
          <p:cNvSpPr>
            <a:spLocks noGrp="1"/>
          </p:cNvSpPr>
          <p:nvPr>
            <p:ph idx="1"/>
          </p:nvPr>
        </p:nvSpPr>
        <p:spPr/>
        <p:txBody>
          <a:bodyPr/>
          <a:lstStyle/>
          <a:p>
            <a:pPr eaLnBrk="1" hangingPunct="1"/>
            <a:endParaRPr lang="en-US" smtClean="0"/>
          </a:p>
        </p:txBody>
      </p:sp>
      <p:pic>
        <p:nvPicPr>
          <p:cNvPr id="58371" name="Picture 2" descr="animated U.S. flag"/>
          <p:cNvPicPr>
            <a:picLocks noChangeAspect="1" noChangeArrowheads="1" noCrop="1"/>
          </p:cNvPicPr>
          <p:nvPr/>
        </p:nvPicPr>
        <p:blipFill>
          <a:blip r:embed="rId2"/>
          <a:srcRect/>
          <a:stretch>
            <a:fillRect/>
          </a:stretch>
        </p:blipFill>
        <p:spPr bwMode="auto">
          <a:xfrm>
            <a:off x="0" y="0"/>
            <a:ext cx="8763000" cy="657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z="8800" dirty="0" smtClean="0">
                <a:solidFill>
                  <a:srgbClr val="00FF00"/>
                </a:solidFill>
                <a:latin typeface="Colonna MT"/>
              </a:rPr>
              <a:t>Border</a:t>
            </a:r>
            <a:r>
              <a:rPr lang="en-US" sz="8800" dirty="0" smtClean="0">
                <a:solidFill>
                  <a:srgbClr val="00B0F0"/>
                </a:solidFill>
                <a:latin typeface="Colonna MT"/>
              </a:rPr>
              <a:t> </a:t>
            </a:r>
            <a:r>
              <a:rPr lang="en-US" sz="8800" dirty="0" smtClean="0">
                <a:solidFill>
                  <a:srgbClr val="9900FF"/>
                </a:solidFill>
                <a:latin typeface="Colonna MT"/>
              </a:rPr>
              <a:t>States</a:t>
            </a:r>
          </a:p>
        </p:txBody>
      </p:sp>
      <p:sp>
        <p:nvSpPr>
          <p:cNvPr id="29698" name="Content Placeholder 2"/>
          <p:cNvSpPr>
            <a:spLocks noGrp="1"/>
          </p:cNvSpPr>
          <p:nvPr>
            <p:ph idx="1"/>
          </p:nvPr>
        </p:nvSpPr>
        <p:spPr/>
        <p:txBody>
          <a:bodyPr/>
          <a:lstStyle/>
          <a:p>
            <a:pPr eaLnBrk="1" hangingPunct="1"/>
            <a:r>
              <a:rPr lang="en-US" sz="4400" dirty="0" smtClean="0">
                <a:solidFill>
                  <a:srgbClr val="FF6600"/>
                </a:solidFill>
                <a:latin typeface="Colonna MT"/>
              </a:rPr>
              <a:t>West Virginia </a:t>
            </a:r>
          </a:p>
          <a:p>
            <a:pPr eaLnBrk="1" hangingPunct="1"/>
            <a:r>
              <a:rPr lang="en-US" sz="4400" dirty="0" smtClean="0">
                <a:solidFill>
                  <a:srgbClr val="00B0F0"/>
                </a:solidFill>
                <a:latin typeface="Colonna MT"/>
              </a:rPr>
              <a:t>Kentucky</a:t>
            </a:r>
          </a:p>
          <a:p>
            <a:pPr eaLnBrk="1" hangingPunct="1"/>
            <a:r>
              <a:rPr lang="en-US" sz="4400" dirty="0" smtClean="0">
                <a:solidFill>
                  <a:srgbClr val="7030A0"/>
                </a:solidFill>
                <a:latin typeface="Colonna MT"/>
              </a:rPr>
              <a:t>Delaware</a:t>
            </a:r>
          </a:p>
          <a:p>
            <a:pPr eaLnBrk="1" hangingPunct="1"/>
            <a:r>
              <a:rPr lang="en-US" sz="4400" dirty="0" smtClean="0">
                <a:solidFill>
                  <a:srgbClr val="FF3399"/>
                </a:solidFill>
                <a:latin typeface="Colonna MT"/>
              </a:rPr>
              <a:t>Maryland</a:t>
            </a:r>
          </a:p>
          <a:p>
            <a:pPr eaLnBrk="1" hangingPunct="1"/>
            <a:r>
              <a:rPr lang="en-US" sz="4400" dirty="0" smtClean="0">
                <a:solidFill>
                  <a:srgbClr val="FF0000"/>
                </a:solidFill>
                <a:latin typeface="Colonna MT"/>
              </a:rPr>
              <a:t>Missouri</a:t>
            </a:r>
            <a:r>
              <a:rPr lang="en-US" sz="4400" dirty="0" smtClean="0">
                <a:latin typeface="Colonna MT"/>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2"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box(in)">
                                      <p:cBhvr>
                                        <p:cTn id="7" dur="500"/>
                                        <p:tgtEl>
                                          <p:spTgt spid="2969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9698">
                                            <p:txEl>
                                              <p:pRg st="0" end="0"/>
                                            </p:txEl>
                                          </p:spTgt>
                                        </p:tgtEl>
                                        <p:attrNameLst>
                                          <p:attrName>style.visibility</p:attrName>
                                        </p:attrNameLst>
                                      </p:cBhvr>
                                      <p:to>
                                        <p:strVal val="visible"/>
                                      </p:to>
                                    </p:set>
                                    <p:animEffect transition="in" filter="box(in)">
                                      <p:cBhvr>
                                        <p:cTn id="12" dur="500"/>
                                        <p:tgtEl>
                                          <p:spTgt spid="2969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9698">
                                            <p:txEl>
                                              <p:pRg st="1" end="1"/>
                                            </p:txEl>
                                          </p:spTgt>
                                        </p:tgtEl>
                                        <p:attrNameLst>
                                          <p:attrName>style.visibility</p:attrName>
                                        </p:attrNameLst>
                                      </p:cBhvr>
                                      <p:to>
                                        <p:strVal val="visible"/>
                                      </p:to>
                                    </p:set>
                                    <p:animEffect transition="in" filter="box(in)">
                                      <p:cBhvr>
                                        <p:cTn id="17" dur="500"/>
                                        <p:tgtEl>
                                          <p:spTgt spid="2969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9698">
                                            <p:txEl>
                                              <p:pRg st="2" end="2"/>
                                            </p:txEl>
                                          </p:spTgt>
                                        </p:tgtEl>
                                        <p:attrNameLst>
                                          <p:attrName>style.visibility</p:attrName>
                                        </p:attrNameLst>
                                      </p:cBhvr>
                                      <p:to>
                                        <p:strVal val="visible"/>
                                      </p:to>
                                    </p:set>
                                    <p:animEffect transition="in" filter="box(in)">
                                      <p:cBhvr>
                                        <p:cTn id="22" dur="500"/>
                                        <p:tgtEl>
                                          <p:spTgt spid="2969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9698">
                                            <p:txEl>
                                              <p:pRg st="3" end="3"/>
                                            </p:txEl>
                                          </p:spTgt>
                                        </p:tgtEl>
                                        <p:attrNameLst>
                                          <p:attrName>style.visibility</p:attrName>
                                        </p:attrNameLst>
                                      </p:cBhvr>
                                      <p:to>
                                        <p:strVal val="visible"/>
                                      </p:to>
                                    </p:set>
                                    <p:animEffect transition="in" filter="box(in)">
                                      <p:cBhvr>
                                        <p:cTn id="27" dur="500"/>
                                        <p:tgtEl>
                                          <p:spTgt spid="2969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9698">
                                            <p:txEl>
                                              <p:pRg st="4" end="4"/>
                                            </p:txEl>
                                          </p:spTgt>
                                        </p:tgtEl>
                                        <p:attrNameLst>
                                          <p:attrName>style.visibility</p:attrName>
                                        </p:attrNameLst>
                                      </p:cBhvr>
                                      <p:to>
                                        <p:strVal val="visible"/>
                                      </p:to>
                                    </p:set>
                                    <p:animEffect transition="in" filter="box(in)">
                                      <p:cBhvr>
                                        <p:cTn id="32" dur="500"/>
                                        <p:tgtEl>
                                          <p:spTgt spid="2969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2"/>
      <p:bldP spid="2969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http://hxponline.com/wp-content/uploads/2009/11/border-states-map-02-300x192.gif"/>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wipe(down)">
                                      <p:cBhvr>
                                        <p:cTn id="7" dur="580">
                                          <p:stCondLst>
                                            <p:cond delay="0"/>
                                          </p:stCondLst>
                                        </p:cTn>
                                        <p:tgtEl>
                                          <p:spTgt spid="30721"/>
                                        </p:tgtEl>
                                      </p:cBhvr>
                                    </p:animEffect>
                                    <p:anim calcmode="lin" valueType="num">
                                      <p:cBhvr>
                                        <p:cTn id="8" dur="1822" tmFilter="0,0; 0.14,0.36; 0.43,0.73; 0.71,0.91; 1.0,1.0">
                                          <p:stCondLst>
                                            <p:cond delay="0"/>
                                          </p:stCondLst>
                                        </p:cTn>
                                        <p:tgtEl>
                                          <p:spTgt spid="3072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2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2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2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21"/>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21"/>
                                        </p:tgtEl>
                                      </p:cBhvr>
                                      <p:to x="100000" y="60000"/>
                                    </p:animScale>
                                    <p:animScale>
                                      <p:cBhvr>
                                        <p:cTn id="14" dur="166" decel="50000">
                                          <p:stCondLst>
                                            <p:cond delay="676"/>
                                          </p:stCondLst>
                                        </p:cTn>
                                        <p:tgtEl>
                                          <p:spTgt spid="30721"/>
                                        </p:tgtEl>
                                      </p:cBhvr>
                                      <p:to x="100000" y="100000"/>
                                    </p:animScale>
                                    <p:animScale>
                                      <p:cBhvr>
                                        <p:cTn id="15" dur="26">
                                          <p:stCondLst>
                                            <p:cond delay="1312"/>
                                          </p:stCondLst>
                                        </p:cTn>
                                        <p:tgtEl>
                                          <p:spTgt spid="30721"/>
                                        </p:tgtEl>
                                      </p:cBhvr>
                                      <p:to x="100000" y="80000"/>
                                    </p:animScale>
                                    <p:animScale>
                                      <p:cBhvr>
                                        <p:cTn id="16" dur="166" decel="50000">
                                          <p:stCondLst>
                                            <p:cond delay="1338"/>
                                          </p:stCondLst>
                                        </p:cTn>
                                        <p:tgtEl>
                                          <p:spTgt spid="30721"/>
                                        </p:tgtEl>
                                      </p:cBhvr>
                                      <p:to x="100000" y="100000"/>
                                    </p:animScale>
                                    <p:animScale>
                                      <p:cBhvr>
                                        <p:cTn id="17" dur="26">
                                          <p:stCondLst>
                                            <p:cond delay="1642"/>
                                          </p:stCondLst>
                                        </p:cTn>
                                        <p:tgtEl>
                                          <p:spTgt spid="30721"/>
                                        </p:tgtEl>
                                      </p:cBhvr>
                                      <p:to x="100000" y="90000"/>
                                    </p:animScale>
                                    <p:animScale>
                                      <p:cBhvr>
                                        <p:cTn id="18" dur="166" decel="50000">
                                          <p:stCondLst>
                                            <p:cond delay="1668"/>
                                          </p:stCondLst>
                                        </p:cTn>
                                        <p:tgtEl>
                                          <p:spTgt spid="30721"/>
                                        </p:tgtEl>
                                      </p:cBhvr>
                                      <p:to x="100000" y="100000"/>
                                    </p:animScale>
                                    <p:animScale>
                                      <p:cBhvr>
                                        <p:cTn id="19" dur="26">
                                          <p:stCondLst>
                                            <p:cond delay="1808"/>
                                          </p:stCondLst>
                                        </p:cTn>
                                        <p:tgtEl>
                                          <p:spTgt spid="30721"/>
                                        </p:tgtEl>
                                      </p:cBhvr>
                                      <p:to x="100000" y="95000"/>
                                    </p:animScale>
                                    <p:animScale>
                                      <p:cBhvr>
                                        <p:cTn id="20" dur="166" decel="50000">
                                          <p:stCondLst>
                                            <p:cond delay="1834"/>
                                          </p:stCondLst>
                                        </p:cTn>
                                        <p:tgtEl>
                                          <p:spTgt spid="3072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6" descr="http://mickymouseamerica.files.wordpress.com/2010/05/abraham-lincoln-0101.jpg"/>
          <p:cNvPicPr>
            <a:picLocks noChangeAspect="1" noChangeArrowheads="1"/>
          </p:cNvPicPr>
          <p:nvPr/>
        </p:nvPicPr>
        <p:blipFill>
          <a:blip r:embed="rId2"/>
          <a:srcRect/>
          <a:stretch>
            <a:fillRect/>
          </a:stretch>
        </p:blipFill>
        <p:spPr bwMode="auto">
          <a:xfrm>
            <a:off x="5410200" y="3886200"/>
            <a:ext cx="3733800" cy="2971800"/>
          </a:xfrm>
          <a:prstGeom prst="rect">
            <a:avLst/>
          </a:prstGeom>
          <a:noFill/>
          <a:ln w="9525">
            <a:noFill/>
            <a:miter lim="800000"/>
            <a:headEnd/>
            <a:tailEnd/>
          </a:ln>
        </p:spPr>
      </p:pic>
      <p:sp>
        <p:nvSpPr>
          <p:cNvPr id="3" name="Content Placeholder 2"/>
          <p:cNvSpPr>
            <a:spLocks noGrp="1"/>
          </p:cNvSpPr>
          <p:nvPr>
            <p:ph idx="1"/>
          </p:nvPr>
        </p:nvSpPr>
        <p:spPr>
          <a:xfrm>
            <a:off x="5410200" y="6248400"/>
            <a:ext cx="3478213" cy="609600"/>
          </a:xfrm>
        </p:spPr>
        <p:txBody>
          <a:bodyPr rtlCol="0">
            <a:normAutofit fontScale="92500" lnSpcReduction="20000"/>
          </a:bodyPr>
          <a:lstStyle/>
          <a:p>
            <a:pPr eaLnBrk="1" fontAlgn="auto" hangingPunct="1">
              <a:spcAft>
                <a:spcPts val="0"/>
              </a:spcAft>
              <a:buFont typeface="Arial" pitchFamily="34" charset="0"/>
              <a:buNone/>
              <a:defRPr/>
            </a:pPr>
            <a:r>
              <a:rPr lang="en-US" sz="2000" b="1" i="1" dirty="0" smtClean="0"/>
              <a:t>	</a:t>
            </a:r>
            <a:r>
              <a:rPr lang="en-US" sz="2000" b="1" i="1" dirty="0" smtClean="0">
                <a:solidFill>
                  <a:srgbClr val="00B0F0"/>
                </a:solidFill>
                <a:latin typeface="Centaur" pitchFamily="18" charset="0"/>
              </a:rPr>
              <a:t>Abraham Lincoln</a:t>
            </a:r>
            <a:br>
              <a:rPr lang="en-US" sz="2000" b="1" i="1" dirty="0" smtClean="0">
                <a:solidFill>
                  <a:srgbClr val="00B0F0"/>
                </a:solidFill>
                <a:latin typeface="Centaur" pitchFamily="18" charset="0"/>
              </a:rPr>
            </a:br>
            <a:r>
              <a:rPr lang="en-US" sz="2000" b="1" i="1" dirty="0" smtClean="0">
                <a:solidFill>
                  <a:srgbClr val="00B0F0"/>
                </a:solidFill>
                <a:latin typeface="Centaur" pitchFamily="18" charset="0"/>
              </a:rPr>
              <a:t>President of the </a:t>
            </a:r>
            <a:r>
              <a:rPr lang="en-US" sz="2000" b="1" i="1" dirty="0" smtClean="0">
                <a:solidFill>
                  <a:srgbClr val="00B0F0"/>
                </a:solidFill>
                <a:latin typeface="Centaur" pitchFamily="18" charset="0"/>
              </a:rPr>
              <a:t>Union States</a:t>
            </a:r>
            <a:endParaRPr lang="en-US" sz="2000" i="1" dirty="0">
              <a:solidFill>
                <a:srgbClr val="00B0F0"/>
              </a:solidFill>
              <a:latin typeface="Centaur" pitchFamily="18" charset="0"/>
            </a:endParaRPr>
          </a:p>
        </p:txBody>
      </p:sp>
      <p:pic>
        <p:nvPicPr>
          <p:cNvPr id="31747" name="Picture 6" descr="Abraham Lincoln"/>
          <p:cNvPicPr>
            <a:picLocks noChangeAspect="1" noChangeArrowheads="1" noCrop="1"/>
          </p:cNvPicPr>
          <p:nvPr/>
        </p:nvPicPr>
        <p:blipFill>
          <a:blip r:embed="rId3"/>
          <a:srcRect/>
          <a:stretch>
            <a:fillRect/>
          </a:stretch>
        </p:blipFill>
        <p:spPr bwMode="auto">
          <a:xfrm rot="237625">
            <a:off x="4494213" y="466725"/>
            <a:ext cx="3994150" cy="2605088"/>
          </a:xfrm>
          <a:prstGeom prst="rect">
            <a:avLst/>
          </a:prstGeom>
          <a:noFill/>
          <a:ln w="9525">
            <a:noFill/>
            <a:miter lim="800000"/>
            <a:headEnd/>
            <a:tailEnd/>
          </a:ln>
        </p:spPr>
      </p:pic>
      <p:pic>
        <p:nvPicPr>
          <p:cNvPr id="31748" name="Picture 2" descr="http://www.usmint.gov/kids/coinnews/circulating/images/1c2010LincolnObv72x2.JPG"/>
          <p:cNvPicPr>
            <a:picLocks noChangeAspect="1" noChangeArrowheads="1"/>
          </p:cNvPicPr>
          <p:nvPr/>
        </p:nvPicPr>
        <p:blipFill>
          <a:blip r:embed="rId4"/>
          <a:srcRect/>
          <a:stretch>
            <a:fillRect/>
          </a:stretch>
        </p:blipFill>
        <p:spPr bwMode="auto">
          <a:xfrm rot="-1139296">
            <a:off x="981075" y="315913"/>
            <a:ext cx="2308225" cy="2201862"/>
          </a:xfrm>
          <a:prstGeom prst="rect">
            <a:avLst/>
          </a:prstGeom>
          <a:noFill/>
          <a:ln w="9525">
            <a:noFill/>
            <a:miter lim="800000"/>
            <a:headEnd/>
            <a:tailEnd/>
          </a:ln>
        </p:spPr>
      </p:pic>
      <p:pic>
        <p:nvPicPr>
          <p:cNvPr id="31749" name="Picture 4" descr="http://t3.gstatic.com/images?q=tbn:ANd9GcQnqzJUL37yXHkW7KAOZyuwRjq9iKLEvgjK_aX-cauywwz4V8TmENNlnwU">
            <a:hlinkClick r:id="rId5"/>
          </p:cNvPr>
          <p:cNvPicPr>
            <a:picLocks noChangeAspect="1" noChangeArrowheads="1"/>
          </p:cNvPicPr>
          <p:nvPr/>
        </p:nvPicPr>
        <p:blipFill>
          <a:blip r:embed="rId6"/>
          <a:srcRect/>
          <a:stretch>
            <a:fillRect/>
          </a:stretch>
        </p:blipFill>
        <p:spPr bwMode="auto">
          <a:xfrm rot="-1678655">
            <a:off x="850900" y="3695700"/>
            <a:ext cx="2762250" cy="2333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ppt_w</p:attrName>
                                        </p:attrNameLst>
                                      </p:cBhvr>
                                      <p:tavLst>
                                        <p:tav tm="0">
                                          <p:val>
                                            <p:strVal val="#ppt_w*0.05"/>
                                          </p:val>
                                        </p:tav>
                                        <p:tav tm="100000">
                                          <p:val>
                                            <p:strVal val="#ppt_w"/>
                                          </p:val>
                                        </p:tav>
                                      </p:tavLst>
                                    </p:anim>
                                    <p:anim calcmode="lin" valueType="num">
                                      <p:cBhvr>
                                        <p:cTn id="8" dur="500" fill="hold"/>
                                        <p:tgtEl>
                                          <p:spTgt spid="31748"/>
                                        </p:tgtEl>
                                        <p:attrNameLst>
                                          <p:attrName>ppt_h</p:attrName>
                                        </p:attrNameLst>
                                      </p:cBhvr>
                                      <p:tavLst>
                                        <p:tav tm="0">
                                          <p:val>
                                            <p:strVal val="#ppt_h"/>
                                          </p:val>
                                        </p:tav>
                                        <p:tav tm="100000">
                                          <p:val>
                                            <p:strVal val="#ppt_h"/>
                                          </p:val>
                                        </p:tav>
                                      </p:tavLst>
                                    </p:anim>
                                    <p:anim calcmode="lin" valueType="num">
                                      <p:cBhvr>
                                        <p:cTn id="9" dur="500" fill="hold"/>
                                        <p:tgtEl>
                                          <p:spTgt spid="31748"/>
                                        </p:tgtEl>
                                        <p:attrNameLst>
                                          <p:attrName>ppt_x</p:attrName>
                                        </p:attrNameLst>
                                      </p:cBhvr>
                                      <p:tavLst>
                                        <p:tav tm="0">
                                          <p:val>
                                            <p:strVal val="#ppt_x-.2"/>
                                          </p:val>
                                        </p:tav>
                                        <p:tav tm="100000">
                                          <p:val>
                                            <p:strVal val="#ppt_x"/>
                                          </p:val>
                                        </p:tav>
                                      </p:tavLst>
                                    </p:anim>
                                    <p:anim calcmode="lin" valueType="num">
                                      <p:cBhvr>
                                        <p:cTn id="10" dur="500" fill="hold"/>
                                        <p:tgtEl>
                                          <p:spTgt spid="31748"/>
                                        </p:tgtEl>
                                        <p:attrNameLst>
                                          <p:attrName>ppt_y</p:attrName>
                                        </p:attrNameLst>
                                      </p:cBhvr>
                                      <p:tavLst>
                                        <p:tav tm="0">
                                          <p:val>
                                            <p:strVal val="#ppt_y"/>
                                          </p:val>
                                        </p:tav>
                                        <p:tav tm="100000">
                                          <p:val>
                                            <p:strVal val="#ppt_y"/>
                                          </p:val>
                                        </p:tav>
                                      </p:tavLst>
                                    </p:anim>
                                    <p:animEffect transition="in" filter="fade">
                                      <p:cBhvr>
                                        <p:cTn id="11" dur="500"/>
                                        <p:tgtEl>
                                          <p:spTgt spid="31748"/>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nodeType="clickEffect">
                                  <p:stCondLst>
                                    <p:cond delay="0"/>
                                  </p:stCondLst>
                                  <p:childTnLst>
                                    <p:set>
                                      <p:cBhvr>
                                        <p:cTn id="15" dur="1" fill="hold">
                                          <p:stCondLst>
                                            <p:cond delay="0"/>
                                          </p:stCondLst>
                                        </p:cTn>
                                        <p:tgtEl>
                                          <p:spTgt spid="31747"/>
                                        </p:tgtEl>
                                        <p:attrNameLst>
                                          <p:attrName>style.visibility</p:attrName>
                                        </p:attrNameLst>
                                      </p:cBhvr>
                                      <p:to>
                                        <p:strVal val="visible"/>
                                      </p:to>
                                    </p:set>
                                    <p:anim calcmode="lin" valueType="num">
                                      <p:cBhvr>
                                        <p:cTn id="16" dur="1000" fill="hold"/>
                                        <p:tgtEl>
                                          <p:spTgt spid="31747"/>
                                        </p:tgtEl>
                                        <p:attrNameLst>
                                          <p:attrName>ppt_w</p:attrName>
                                        </p:attrNameLst>
                                      </p:cBhvr>
                                      <p:tavLst>
                                        <p:tav tm="0">
                                          <p:val>
                                            <p:fltVal val="0"/>
                                          </p:val>
                                        </p:tav>
                                        <p:tav tm="100000">
                                          <p:val>
                                            <p:strVal val="#ppt_w"/>
                                          </p:val>
                                        </p:tav>
                                      </p:tavLst>
                                    </p:anim>
                                    <p:anim calcmode="lin" valueType="num">
                                      <p:cBhvr>
                                        <p:cTn id="17" dur="1000" fill="hold"/>
                                        <p:tgtEl>
                                          <p:spTgt spid="31747"/>
                                        </p:tgtEl>
                                        <p:attrNameLst>
                                          <p:attrName>ppt_h</p:attrName>
                                        </p:attrNameLst>
                                      </p:cBhvr>
                                      <p:tavLst>
                                        <p:tav tm="0">
                                          <p:val>
                                            <p:fltVal val="0"/>
                                          </p:val>
                                        </p:tav>
                                        <p:tav tm="100000">
                                          <p:val>
                                            <p:strVal val="#ppt_h"/>
                                          </p:val>
                                        </p:tav>
                                      </p:tavLst>
                                    </p:anim>
                                    <p:anim calcmode="lin" valueType="num">
                                      <p:cBhvr>
                                        <p:cTn id="18" dur="1000" fill="hold"/>
                                        <p:tgtEl>
                                          <p:spTgt spid="31747"/>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3174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31749"/>
                                        </p:tgtEl>
                                        <p:attrNameLst>
                                          <p:attrName>style.visibility</p:attrName>
                                        </p:attrNameLst>
                                      </p:cBhvr>
                                      <p:to>
                                        <p:strVal val="visible"/>
                                      </p:to>
                                    </p:set>
                                    <p:anim calcmode="lin" valueType="num">
                                      <p:cBhvr>
                                        <p:cTn id="24" dur="500" decel="50000" fill="hold">
                                          <p:stCondLst>
                                            <p:cond delay="0"/>
                                          </p:stCondLst>
                                        </p:cTn>
                                        <p:tgtEl>
                                          <p:spTgt spid="31749"/>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1749"/>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1749"/>
                                        </p:tgtEl>
                                        <p:attrNameLst>
                                          <p:attrName>ppt_w</p:attrName>
                                        </p:attrNameLst>
                                      </p:cBhvr>
                                      <p:tavLst>
                                        <p:tav tm="0">
                                          <p:val>
                                            <p:strVal val="#ppt_w*.05"/>
                                          </p:val>
                                        </p:tav>
                                        <p:tav tm="100000">
                                          <p:val>
                                            <p:strVal val="#ppt_w"/>
                                          </p:val>
                                        </p:tav>
                                      </p:tavLst>
                                    </p:anim>
                                    <p:anim calcmode="lin" valueType="num">
                                      <p:cBhvr>
                                        <p:cTn id="27" dur="1000" fill="hold"/>
                                        <p:tgtEl>
                                          <p:spTgt spid="31749"/>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1749"/>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1749"/>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1749"/>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1749"/>
                                        </p:tgtEl>
                                      </p:cBhvr>
                                    </p:animEffect>
                                  </p:childTnLst>
                                </p:cTn>
                              </p:par>
                            </p:childTnLst>
                          </p:cTn>
                        </p:par>
                      </p:childTnLst>
                    </p:cTn>
                  </p:par>
                  <p:par>
                    <p:cTn id="32" fill="hold">
                      <p:stCondLst>
                        <p:cond delay="indefinite"/>
                      </p:stCondLst>
                      <p:childTnLst>
                        <p:par>
                          <p:cTn id="33" fill="hold">
                            <p:stCondLst>
                              <p:cond delay="0"/>
                            </p:stCondLst>
                            <p:childTnLst>
                              <p:par>
                                <p:cTn id="34" presetID="54" presetClass="entr" presetSubtype="0" accel="100000" fill="hold" nodeType="clickEffect">
                                  <p:stCondLst>
                                    <p:cond delay="0"/>
                                  </p:stCondLst>
                                  <p:childTnLst>
                                    <p:set>
                                      <p:cBhvr>
                                        <p:cTn id="35" dur="1" fill="hold">
                                          <p:stCondLst>
                                            <p:cond delay="0"/>
                                          </p:stCondLst>
                                        </p:cTn>
                                        <p:tgtEl>
                                          <p:spTgt spid="31745"/>
                                        </p:tgtEl>
                                        <p:attrNameLst>
                                          <p:attrName>style.visibility</p:attrName>
                                        </p:attrNameLst>
                                      </p:cBhvr>
                                      <p:to>
                                        <p:strVal val="visible"/>
                                      </p:to>
                                    </p:set>
                                    <p:anim calcmode="lin" valueType="num">
                                      <p:cBhvr>
                                        <p:cTn id="36" dur="500" fill="hold"/>
                                        <p:tgtEl>
                                          <p:spTgt spid="31745"/>
                                        </p:tgtEl>
                                        <p:attrNameLst>
                                          <p:attrName>ppt_w</p:attrName>
                                        </p:attrNameLst>
                                      </p:cBhvr>
                                      <p:tavLst>
                                        <p:tav tm="0">
                                          <p:val>
                                            <p:strVal val="#ppt_w*0.05"/>
                                          </p:val>
                                        </p:tav>
                                        <p:tav tm="100000">
                                          <p:val>
                                            <p:strVal val="#ppt_w"/>
                                          </p:val>
                                        </p:tav>
                                      </p:tavLst>
                                    </p:anim>
                                    <p:anim calcmode="lin" valueType="num">
                                      <p:cBhvr>
                                        <p:cTn id="37" dur="500" fill="hold"/>
                                        <p:tgtEl>
                                          <p:spTgt spid="31745"/>
                                        </p:tgtEl>
                                        <p:attrNameLst>
                                          <p:attrName>ppt_h</p:attrName>
                                        </p:attrNameLst>
                                      </p:cBhvr>
                                      <p:tavLst>
                                        <p:tav tm="0">
                                          <p:val>
                                            <p:strVal val="#ppt_h"/>
                                          </p:val>
                                        </p:tav>
                                        <p:tav tm="100000">
                                          <p:val>
                                            <p:strVal val="#ppt_h"/>
                                          </p:val>
                                        </p:tav>
                                      </p:tavLst>
                                    </p:anim>
                                    <p:anim calcmode="lin" valueType="num">
                                      <p:cBhvr>
                                        <p:cTn id="38" dur="500" fill="hold"/>
                                        <p:tgtEl>
                                          <p:spTgt spid="31745"/>
                                        </p:tgtEl>
                                        <p:attrNameLst>
                                          <p:attrName>ppt_x</p:attrName>
                                        </p:attrNameLst>
                                      </p:cBhvr>
                                      <p:tavLst>
                                        <p:tav tm="0">
                                          <p:val>
                                            <p:strVal val="#ppt_x-.2"/>
                                          </p:val>
                                        </p:tav>
                                        <p:tav tm="100000">
                                          <p:val>
                                            <p:strVal val="#ppt_x"/>
                                          </p:val>
                                        </p:tav>
                                      </p:tavLst>
                                    </p:anim>
                                    <p:anim calcmode="lin" valueType="num">
                                      <p:cBhvr>
                                        <p:cTn id="39" dur="500" fill="hold"/>
                                        <p:tgtEl>
                                          <p:spTgt spid="31745"/>
                                        </p:tgtEl>
                                        <p:attrNameLst>
                                          <p:attrName>ppt_y</p:attrName>
                                        </p:attrNameLst>
                                      </p:cBhvr>
                                      <p:tavLst>
                                        <p:tav tm="0">
                                          <p:val>
                                            <p:strVal val="#ppt_y"/>
                                          </p:val>
                                        </p:tav>
                                        <p:tav tm="100000">
                                          <p:val>
                                            <p:strVal val="#ppt_y"/>
                                          </p:val>
                                        </p:tav>
                                      </p:tavLst>
                                    </p:anim>
                                    <p:animEffect transition="in" filter="fade">
                                      <p:cBhvr>
                                        <p:cTn id="40" dur="500"/>
                                        <p:tgtEl>
                                          <p:spTgt spid="31745"/>
                                        </p:tgtEl>
                                      </p:cBhvr>
                                    </p:animEffect>
                                  </p:childTnLst>
                                </p:cTn>
                              </p:par>
                            </p:childTnLst>
                          </p:cTn>
                        </p:par>
                      </p:childTnLst>
                    </p:cTn>
                  </p:par>
                  <p:par>
                    <p:cTn id="41" fill="hold">
                      <p:stCondLst>
                        <p:cond delay="indefinite"/>
                      </p:stCondLst>
                      <p:childTnLst>
                        <p:par>
                          <p:cTn id="42" fill="hold">
                            <p:stCondLst>
                              <p:cond delay="0"/>
                            </p:stCondLst>
                            <p:childTnLst>
                              <p:par>
                                <p:cTn id="43" presetID="15" presetClass="entr" presetSubtype="0" fill="hold" grpId="0" nodeType="click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p:cTn id="4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4" descr="http://contractmanagementcertificates.com/eduportal-images/school-photos/101499_Jefferson_Davis_Community_College/101499_Jefferson_Davis_Community_College.gif"/>
          <p:cNvPicPr>
            <a:picLocks noChangeAspect="1" noChangeArrowheads="1"/>
          </p:cNvPicPr>
          <p:nvPr/>
        </p:nvPicPr>
        <p:blipFill>
          <a:blip r:embed="rId2"/>
          <a:srcRect/>
          <a:stretch>
            <a:fillRect/>
          </a:stretch>
        </p:blipFill>
        <p:spPr bwMode="auto">
          <a:xfrm>
            <a:off x="0" y="0"/>
            <a:ext cx="5562600" cy="3657600"/>
          </a:xfrm>
          <a:prstGeom prst="rect">
            <a:avLst/>
          </a:prstGeom>
          <a:noFill/>
          <a:ln w="9525">
            <a:noFill/>
            <a:miter lim="800000"/>
            <a:headEnd/>
            <a:tailEnd/>
          </a:ln>
        </p:spPr>
      </p:pic>
      <p:pic>
        <p:nvPicPr>
          <p:cNvPr id="32770" name="Picture 10" descr="http://t2.gstatic.com/images?q=tbn:ANd9GcQQ4_njE-9sMTWsCFm8OJPhOu0_1x_uKnThd5U1u41eAkYGG_IYWFq9du-3">
            <a:hlinkClick r:id="rId3"/>
          </p:cNvPr>
          <p:cNvPicPr>
            <a:picLocks noChangeAspect="1" noChangeArrowheads="1"/>
          </p:cNvPicPr>
          <p:nvPr/>
        </p:nvPicPr>
        <p:blipFill>
          <a:blip r:embed="rId4"/>
          <a:srcRect/>
          <a:stretch>
            <a:fillRect/>
          </a:stretch>
        </p:blipFill>
        <p:spPr bwMode="auto">
          <a:xfrm>
            <a:off x="0" y="3657600"/>
            <a:ext cx="5715000" cy="3200400"/>
          </a:xfrm>
          <a:prstGeom prst="rect">
            <a:avLst/>
          </a:prstGeom>
          <a:noFill/>
          <a:ln w="9525">
            <a:noFill/>
            <a:miter lim="800000"/>
            <a:headEnd/>
            <a:tailEnd/>
          </a:ln>
        </p:spPr>
      </p:pic>
      <p:sp>
        <p:nvSpPr>
          <p:cNvPr id="3" name="Content Placeholder 2"/>
          <p:cNvSpPr>
            <a:spLocks noGrp="1"/>
          </p:cNvSpPr>
          <p:nvPr>
            <p:ph idx="1"/>
          </p:nvPr>
        </p:nvSpPr>
        <p:spPr>
          <a:xfrm>
            <a:off x="0" y="6096000"/>
            <a:ext cx="5410200" cy="762000"/>
          </a:xfrm>
        </p:spPr>
        <p:txBody>
          <a:bodyPr rtlCol="0">
            <a:normAutofit fontScale="85000" lnSpcReduction="20000"/>
          </a:bodyPr>
          <a:lstStyle/>
          <a:p>
            <a:pPr eaLnBrk="1" fontAlgn="auto" hangingPunct="1">
              <a:spcAft>
                <a:spcPts val="0"/>
              </a:spcAft>
              <a:buFont typeface="Arial" pitchFamily="34" charset="0"/>
              <a:buNone/>
              <a:defRPr/>
            </a:pPr>
            <a:r>
              <a:rPr lang="en-US" b="1" i="1" dirty="0" smtClean="0"/>
              <a:t>	</a:t>
            </a:r>
            <a:r>
              <a:rPr lang="en-US" b="1" i="1" dirty="0" smtClean="0">
                <a:solidFill>
                  <a:srgbClr val="FF0000"/>
                </a:solidFill>
              </a:rPr>
              <a:t>Jefferson Davis</a:t>
            </a:r>
            <a:br>
              <a:rPr lang="en-US" b="1" i="1" dirty="0" smtClean="0">
                <a:solidFill>
                  <a:srgbClr val="FF0000"/>
                </a:solidFill>
              </a:rPr>
            </a:br>
            <a:r>
              <a:rPr lang="en-US" b="1" i="1" dirty="0" smtClean="0">
                <a:solidFill>
                  <a:srgbClr val="FF0000"/>
                </a:solidFill>
              </a:rPr>
              <a:t>President of the Confederacy</a:t>
            </a:r>
          </a:p>
          <a:p>
            <a:pPr eaLnBrk="1" fontAlgn="auto" hangingPunct="1">
              <a:spcAft>
                <a:spcPts val="0"/>
              </a:spcAft>
              <a:buFont typeface="Arial" pitchFamily="34" charset="0"/>
              <a:buChar char="•"/>
              <a:defRPr/>
            </a:pPr>
            <a:endParaRPr lang="en-US" dirty="0"/>
          </a:p>
        </p:txBody>
      </p:sp>
      <p:pic>
        <p:nvPicPr>
          <p:cNvPr id="32772" name="Picture 12" descr="http://www.changetowin.org/connect/images/davis-monument-avenue.jpg"/>
          <p:cNvPicPr>
            <a:picLocks noChangeAspect="1" noChangeArrowheads="1"/>
          </p:cNvPicPr>
          <p:nvPr/>
        </p:nvPicPr>
        <p:blipFill>
          <a:blip r:embed="rId5"/>
          <a:srcRect/>
          <a:stretch>
            <a:fillRect/>
          </a:stretch>
        </p:blipFill>
        <p:spPr bwMode="auto">
          <a:xfrm>
            <a:off x="5715000" y="0"/>
            <a:ext cx="3429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slide(fromBottom)">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1" presetClass="entr" presetSubtype="0" fill="hold" nodeType="clickEffect">
                                  <p:stCondLst>
                                    <p:cond delay="0"/>
                                  </p:stCondLst>
                                  <p:childTnLst>
                                    <p:set>
                                      <p:cBhvr>
                                        <p:cTn id="16" dur="1" fill="hold">
                                          <p:stCondLst>
                                            <p:cond delay="0"/>
                                          </p:stCondLst>
                                        </p:cTn>
                                        <p:tgtEl>
                                          <p:spTgt spid="32769"/>
                                        </p:tgtEl>
                                        <p:attrNameLst>
                                          <p:attrName>style.visibility</p:attrName>
                                        </p:attrNameLst>
                                      </p:cBhvr>
                                      <p:to>
                                        <p:strVal val="visible"/>
                                      </p:to>
                                    </p:set>
                                    <p:animEffect transition="in" filter="fade">
                                      <p:cBhvr>
                                        <p:cTn id="17" dur="770" decel="100000"/>
                                        <p:tgtEl>
                                          <p:spTgt spid="32769"/>
                                        </p:tgtEl>
                                      </p:cBhvr>
                                    </p:animEffect>
                                    <p:animScale>
                                      <p:cBhvr>
                                        <p:cTn id="18" dur="770" decel="100000"/>
                                        <p:tgtEl>
                                          <p:spTgt spid="32769"/>
                                        </p:tgtEl>
                                      </p:cBhvr>
                                      <p:from x="10000" y="10000"/>
                                      <p:to x="200000" y="450000"/>
                                    </p:animScale>
                                    <p:animScale>
                                      <p:cBhvr>
                                        <p:cTn id="19" dur="1230" accel="100000" fill="hold">
                                          <p:stCondLst>
                                            <p:cond delay="770"/>
                                          </p:stCondLst>
                                        </p:cTn>
                                        <p:tgtEl>
                                          <p:spTgt spid="32769"/>
                                        </p:tgtEl>
                                      </p:cBhvr>
                                      <p:from x="200000" y="450000"/>
                                      <p:to x="100000" y="100000"/>
                                    </p:animScale>
                                    <p:set>
                                      <p:cBhvr>
                                        <p:cTn id="20" dur="770" fill="hold"/>
                                        <p:tgtEl>
                                          <p:spTgt spid="32769"/>
                                        </p:tgtEl>
                                        <p:attrNameLst>
                                          <p:attrName>ppt_x</p:attrName>
                                        </p:attrNameLst>
                                      </p:cBhvr>
                                      <p:to>
                                        <p:strVal val="(0.5)"/>
                                      </p:to>
                                    </p:set>
                                    <p:anim from="(0.5)" to="(#ppt_x)" calcmode="lin" valueType="num">
                                      <p:cBhvr>
                                        <p:cTn id="21" dur="1230" accel="100000" fill="hold">
                                          <p:stCondLst>
                                            <p:cond delay="770"/>
                                          </p:stCondLst>
                                        </p:cTn>
                                        <p:tgtEl>
                                          <p:spTgt spid="32769"/>
                                        </p:tgtEl>
                                        <p:attrNameLst>
                                          <p:attrName>ppt_x</p:attrName>
                                        </p:attrNameLst>
                                      </p:cBhvr>
                                    </p:anim>
                                    <p:set>
                                      <p:cBhvr>
                                        <p:cTn id="22" dur="770" fill="hold"/>
                                        <p:tgtEl>
                                          <p:spTgt spid="32769"/>
                                        </p:tgtEl>
                                        <p:attrNameLst>
                                          <p:attrName>ppt_y</p:attrName>
                                        </p:attrNameLst>
                                      </p:cBhvr>
                                      <p:to>
                                        <p:strVal val="(#ppt_y+0.4)"/>
                                      </p:to>
                                    </p:set>
                                    <p:anim from="(#ppt_y+0.4)" to="(#ppt_y)" calcmode="lin" valueType="num">
                                      <p:cBhvr>
                                        <p:cTn id="23" dur="1230" accel="100000" fill="hold">
                                          <p:stCondLst>
                                            <p:cond delay="770"/>
                                          </p:stCondLst>
                                        </p:cTn>
                                        <p:tgtEl>
                                          <p:spTgt spid="32769"/>
                                        </p:tgtEl>
                                        <p:attrNameLst>
                                          <p:attrName>ppt_y</p:attrName>
                                        </p:attrNameLst>
                                      </p:cBhvr>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2769"/>
                                        </p:tgtEl>
                                        <p:attrNameLst>
                                          <p:attrName>style.visibility</p:attrName>
                                        </p:attrNameLst>
                                      </p:cBhvr>
                                      <p:to>
                                        <p:strVal val="visible"/>
                                      </p:to>
                                    </p:set>
                                    <p:animEffect transition="in" filter="dissolve">
                                      <p:cBhvr>
                                        <p:cTn id="28" dur="500"/>
                                        <p:tgtEl>
                                          <p:spTgt spid="32769"/>
                                        </p:tgtEl>
                                      </p:cBhvr>
                                    </p:animEffect>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nodeType="clickEffect">
                                  <p:stCondLst>
                                    <p:cond delay="0"/>
                                  </p:stCondLst>
                                  <p:childTnLst>
                                    <p:set>
                                      <p:cBhvr>
                                        <p:cTn id="32" dur="1" fill="hold">
                                          <p:stCondLst>
                                            <p:cond delay="0"/>
                                          </p:stCondLst>
                                        </p:cTn>
                                        <p:tgtEl>
                                          <p:spTgt spid="32772"/>
                                        </p:tgtEl>
                                        <p:attrNameLst>
                                          <p:attrName>style.visibility</p:attrName>
                                        </p:attrNameLst>
                                      </p:cBhvr>
                                      <p:to>
                                        <p:strVal val="visible"/>
                                      </p:to>
                                    </p:set>
                                    <p:anim calcmode="lin" valueType="num">
                                      <p:cBhvr>
                                        <p:cTn id="33" dur="500" fill="hold"/>
                                        <p:tgtEl>
                                          <p:spTgt spid="32772"/>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2772"/>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2772"/>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27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http://courseware.finntrack.eu/images/scott-ellis-alliances.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228600"/>
            <a:ext cx="3276600" cy="914400"/>
          </a:xfrm>
        </p:spPr>
        <p:txBody>
          <a:bodyPr rtlCol="0">
            <a:normAutofit fontScale="90000"/>
          </a:bodyPr>
          <a:lstStyle/>
          <a:p>
            <a:pPr eaLnBrk="1" fontAlgn="auto" hangingPunct="1">
              <a:spcAft>
                <a:spcPts val="0"/>
              </a:spcAft>
              <a:defRPr/>
            </a:pPr>
            <a:r>
              <a:rPr lang="en-US" dirty="0" smtClean="0">
                <a:solidFill>
                  <a:srgbClr val="FFFF00"/>
                </a:solidFill>
              </a:rPr>
              <a:t>Alliances</a:t>
            </a:r>
            <a:br>
              <a:rPr lang="en-US" dirty="0" smtClean="0">
                <a:solidFill>
                  <a:srgbClr val="FFFF00"/>
                </a:solidFill>
              </a:rPr>
            </a:br>
            <a:r>
              <a:rPr lang="en-US" sz="1600" dirty="0" smtClean="0">
                <a:solidFill>
                  <a:srgbClr val="FFFF00"/>
                </a:solidFill>
              </a:rPr>
              <a:t> -Britain and France</a:t>
            </a:r>
            <a:endParaRPr lang="en-US" dirty="0">
              <a:solidFill>
                <a:srgbClr val="FFFF00"/>
              </a:solidFill>
            </a:endParaRPr>
          </a:p>
        </p:txBody>
      </p:sp>
      <p:sp>
        <p:nvSpPr>
          <p:cNvPr id="33795" name="Content Placeholder 2"/>
          <p:cNvSpPr>
            <a:spLocks noGrp="1"/>
          </p:cNvSpPr>
          <p:nvPr>
            <p:ph idx="1"/>
          </p:nvPr>
        </p:nvSpPr>
        <p:spPr>
          <a:xfrm>
            <a:off x="0" y="5761038"/>
            <a:ext cx="7848600" cy="1096962"/>
          </a:xfrm>
        </p:spPr>
        <p:txBody>
          <a:bodyPr/>
          <a:lstStyle/>
          <a:p>
            <a:pPr eaLnBrk="1" hangingPunct="1">
              <a:buFont typeface="Arial" charset="0"/>
              <a:buNone/>
            </a:pPr>
            <a:r>
              <a:rPr lang="en-US" sz="1600" dirty="0" smtClean="0">
                <a:solidFill>
                  <a:srgbClr val="FFFF00"/>
                </a:solidFill>
              </a:rPr>
              <a:t>	- The British saw the USA as a fast-growing economic rival, and were not mad to see it divided.</a:t>
            </a:r>
          </a:p>
          <a:p>
            <a:pPr eaLnBrk="1" hangingPunct="1">
              <a:buFont typeface="Arial" charset="0"/>
              <a:buNone/>
            </a:pPr>
            <a:r>
              <a:rPr lang="en-US" sz="1600" dirty="0" smtClean="0">
                <a:solidFill>
                  <a:srgbClr val="FFFF00"/>
                </a:solidFill>
              </a:rPr>
              <a:t>	-The French wanted influence in Mexico, and it would suit them if there was a new nation, pro-French, in between Mexico and the USA. </a:t>
            </a:r>
          </a:p>
          <a:p>
            <a:pPr eaLnBrk="1" hangingPunct="1">
              <a:buFont typeface="Arial" charset="0"/>
              <a:buNone/>
            </a:pPr>
            <a:r>
              <a:rPr lang="en-US" sz="1600" dirty="0" smtClean="0"/>
              <a:t/>
            </a:r>
            <a:br>
              <a:rPr lang="en-US" sz="1600" dirty="0" smtClean="0"/>
            </a:br>
            <a:r>
              <a:rPr lang="en-US" sz="1600" dirty="0" smtClean="0"/>
              <a:t/>
            </a:r>
            <a:br>
              <a:rPr lang="en-US" sz="1600" dirty="0" smtClean="0"/>
            </a:br>
            <a:r>
              <a:rPr lang="en-US" sz="1600" dirty="0" smtClean="0">
                <a:solidFill>
                  <a:srgbClr val="FFFF00"/>
                </a:solidFill>
              </a:rPr>
              <a:t/>
            </a:r>
            <a:br>
              <a:rPr lang="en-US" sz="1600" dirty="0" smtClean="0">
                <a:solidFill>
                  <a:srgbClr val="FFFF00"/>
                </a:solidFill>
              </a:rPr>
            </a:br>
            <a:r>
              <a:rPr lang="en-US" sz="1600" dirty="0" smtClean="0">
                <a:solidFill>
                  <a:srgbClr val="FFFF00"/>
                </a:solidFill>
              </a:rPr>
              <a:t/>
            </a:r>
            <a:br>
              <a:rPr lang="en-US" sz="1600" dirty="0" smtClean="0">
                <a:solidFill>
                  <a:srgbClr val="FFFF00"/>
                </a:solidFill>
              </a:rPr>
            </a:br>
            <a:endParaRPr lang="en-US" sz="1600" dirty="0" smtClean="0">
              <a:solidFill>
                <a:srgbClr val="FFFF00"/>
              </a:solidFill>
            </a:endParaRPr>
          </a:p>
        </p:txBody>
      </p:sp>
      <p:pic>
        <p:nvPicPr>
          <p:cNvPr id="33797" name="cgbest.mp3">
            <a:hlinkClick r:id="" action="ppaction://media"/>
          </p:cNvPr>
          <p:cNvPicPr>
            <a:picLocks noRot="1" noChangeAspect="1" noChangeArrowheads="1"/>
          </p:cNvPicPr>
          <p:nvPr>
            <a:audioFile r:link="rId1"/>
          </p:nvPr>
        </p:nvPicPr>
        <p:blipFill>
          <a:blip r:embed="rId4"/>
          <a:srcRect/>
          <a:stretch>
            <a:fillRect/>
          </a:stretch>
        </p:blipFill>
        <p:spPr bwMode="auto">
          <a:xfrm>
            <a:off x="8077200" y="7010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02" fill="hold"/>
                                        <p:tgtEl>
                                          <p:spTgt spid="33797"/>
                                        </p:tgtEl>
                                      </p:cBhvr>
                                    </p:cmd>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33793"/>
                                        </p:tgtEl>
                                        <p:attrNameLst>
                                          <p:attrName>style.visibility</p:attrName>
                                        </p:attrNameLst>
                                      </p:cBhvr>
                                      <p:to>
                                        <p:strVal val="visible"/>
                                      </p:to>
                                    </p:set>
                                    <p:animEffect transition="in" filter="fade">
                                      <p:cBhvr>
                                        <p:cTn id="11" dur="800" decel="100000"/>
                                        <p:tgtEl>
                                          <p:spTgt spid="33793"/>
                                        </p:tgtEl>
                                      </p:cBhvr>
                                    </p:animEffect>
                                    <p:anim calcmode="lin" valueType="num">
                                      <p:cBhvr>
                                        <p:cTn id="12" dur="800" decel="100000" fill="hold"/>
                                        <p:tgtEl>
                                          <p:spTgt spid="33793"/>
                                        </p:tgtEl>
                                        <p:attrNameLst>
                                          <p:attrName>style.rotation</p:attrName>
                                        </p:attrNameLst>
                                      </p:cBhvr>
                                      <p:tavLst>
                                        <p:tav tm="0">
                                          <p:val>
                                            <p:fltVal val="-90"/>
                                          </p:val>
                                        </p:tav>
                                        <p:tav tm="100000">
                                          <p:val>
                                            <p:fltVal val="0"/>
                                          </p:val>
                                        </p:tav>
                                      </p:tavLst>
                                    </p:anim>
                                    <p:anim calcmode="lin" valueType="num">
                                      <p:cBhvr>
                                        <p:cTn id="13" dur="800" decel="100000" fill="hold"/>
                                        <p:tgtEl>
                                          <p:spTgt spid="33793"/>
                                        </p:tgtEl>
                                        <p:attrNameLst>
                                          <p:attrName>ppt_x</p:attrName>
                                        </p:attrNameLst>
                                      </p:cBhvr>
                                      <p:tavLst>
                                        <p:tav tm="0">
                                          <p:val>
                                            <p:strVal val="#ppt_x+0.4"/>
                                          </p:val>
                                        </p:tav>
                                        <p:tav tm="100000">
                                          <p:val>
                                            <p:strVal val="#ppt_x-0.05"/>
                                          </p:val>
                                        </p:tav>
                                      </p:tavLst>
                                    </p:anim>
                                    <p:anim calcmode="lin" valueType="num">
                                      <p:cBhvr>
                                        <p:cTn id="14" dur="800" decel="100000" fill="hold"/>
                                        <p:tgtEl>
                                          <p:spTgt spid="33793"/>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33793"/>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33793"/>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1" nodeType="clickEffect">
                                  <p:stCondLst>
                                    <p:cond delay="0"/>
                                  </p:stCondLst>
                                  <p:childTnLst>
                                    <p:set>
                                      <p:cBhvr>
                                        <p:cTn id="20" dur="1" fill="hold">
                                          <p:stCondLst>
                                            <p:cond delay="0"/>
                                          </p:stCondLst>
                                        </p:cTn>
                                        <p:tgtEl>
                                          <p:spTgt spid="33795">
                                            <p:txEl>
                                              <p:pRg st="0" end="0"/>
                                            </p:txEl>
                                          </p:spTgt>
                                        </p:tgtEl>
                                        <p:attrNameLst>
                                          <p:attrName>style.visibility</p:attrName>
                                        </p:attrNameLst>
                                      </p:cBhvr>
                                      <p:to>
                                        <p:strVal val="visible"/>
                                      </p:to>
                                    </p:set>
                                    <p:animEffect transition="in" filter="box(in)">
                                      <p:cBhvr>
                                        <p:cTn id="21" dur="500"/>
                                        <p:tgtEl>
                                          <p:spTgt spid="3379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1" nodeType="clickEffect">
                                  <p:stCondLst>
                                    <p:cond delay="0"/>
                                  </p:stCondLst>
                                  <p:childTnLst>
                                    <p:set>
                                      <p:cBhvr>
                                        <p:cTn id="25" dur="1" fill="hold">
                                          <p:stCondLst>
                                            <p:cond delay="0"/>
                                          </p:stCondLst>
                                        </p:cTn>
                                        <p:tgtEl>
                                          <p:spTgt spid="33795">
                                            <p:txEl>
                                              <p:pRg st="1" end="1"/>
                                            </p:txEl>
                                          </p:spTgt>
                                        </p:tgtEl>
                                        <p:attrNameLst>
                                          <p:attrName>style.visibility</p:attrName>
                                        </p:attrNameLst>
                                      </p:cBhvr>
                                      <p:to>
                                        <p:strVal val="visible"/>
                                      </p:to>
                                    </p:set>
                                    <p:animEffect transition="in" filter="box(in)">
                                      <p:cBhvr>
                                        <p:cTn id="26" dur="500"/>
                                        <p:tgtEl>
                                          <p:spTgt spid="33795">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1" nodeType="clickEffect">
                                  <p:stCondLst>
                                    <p:cond delay="0"/>
                                  </p:stCondLst>
                                  <p:childTnLst>
                                    <p:set>
                                      <p:cBhvr>
                                        <p:cTn id="30" dur="1" fill="hold">
                                          <p:stCondLst>
                                            <p:cond delay="0"/>
                                          </p:stCondLst>
                                        </p:cTn>
                                        <p:tgtEl>
                                          <p:spTgt spid="33795">
                                            <p:txEl>
                                              <p:pRg st="2" end="2"/>
                                            </p:txEl>
                                          </p:spTgt>
                                        </p:tgtEl>
                                        <p:attrNameLst>
                                          <p:attrName>style.visibility</p:attrName>
                                        </p:attrNameLst>
                                      </p:cBhvr>
                                      <p:to>
                                        <p:strVal val="visible"/>
                                      </p:to>
                                    </p:set>
                                    <p:animEffect transition="in" filter="box(in)">
                                      <p:cBhvr>
                                        <p:cTn id="31" dur="5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33797"/>
                </p:tgtEl>
              </p:cMediaNode>
            </p:audio>
          </p:childTnLst>
        </p:cTn>
      </p:par>
    </p:tnLst>
    <p:bldLst>
      <p:bldP spid="33795"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sz="3600" dirty="0" smtClean="0">
                <a:solidFill>
                  <a:srgbClr val="FF0000"/>
                </a:solidFill>
                <a:latin typeface="Comic Sans MS" pitchFamily="66" charset="0"/>
              </a:rPr>
              <a:t>Fort</a:t>
            </a:r>
            <a:r>
              <a:rPr lang="en-US" sz="3600" dirty="0" smtClean="0">
                <a:latin typeface="Comic Sans MS" pitchFamily="66" charset="0"/>
              </a:rPr>
              <a:t> </a:t>
            </a:r>
            <a:r>
              <a:rPr lang="en-US" sz="3600" dirty="0" smtClean="0">
                <a:solidFill>
                  <a:srgbClr val="3366FF"/>
                </a:solidFill>
                <a:latin typeface="Comic Sans MS" pitchFamily="66" charset="0"/>
              </a:rPr>
              <a:t>Sumter</a:t>
            </a:r>
            <a:r>
              <a:rPr lang="en-US" sz="3600" dirty="0" smtClean="0">
                <a:latin typeface="Comic Sans MS" pitchFamily="66" charset="0"/>
              </a:rPr>
              <a:t/>
            </a:r>
            <a:br>
              <a:rPr lang="en-US" sz="3600" dirty="0" smtClean="0">
                <a:latin typeface="Comic Sans MS" pitchFamily="66" charset="0"/>
              </a:rPr>
            </a:br>
            <a:r>
              <a:rPr lang="en-US" sz="3600" dirty="0" smtClean="0">
                <a:latin typeface="Comic Sans MS" pitchFamily="66" charset="0"/>
              </a:rPr>
              <a:t>April </a:t>
            </a:r>
            <a:r>
              <a:rPr lang="en-US" sz="3600" dirty="0" smtClean="0">
                <a:solidFill>
                  <a:srgbClr val="FF0000"/>
                </a:solidFill>
                <a:latin typeface="Comic Sans MS" pitchFamily="66" charset="0"/>
              </a:rPr>
              <a:t>12</a:t>
            </a:r>
            <a:r>
              <a:rPr lang="en-US" sz="3600" baseline="30000" dirty="0" smtClean="0">
                <a:solidFill>
                  <a:srgbClr val="3366FF"/>
                </a:solidFill>
                <a:latin typeface="Comic Sans MS" pitchFamily="66" charset="0"/>
              </a:rPr>
              <a:t>th</a:t>
            </a:r>
            <a:r>
              <a:rPr lang="en-US" sz="3600" dirty="0" smtClean="0">
                <a:latin typeface="Comic Sans MS" pitchFamily="66" charset="0"/>
              </a:rPr>
              <a:t> </a:t>
            </a:r>
            <a:r>
              <a:rPr lang="en-US" sz="3600" dirty="0" smtClean="0">
                <a:solidFill>
                  <a:schemeClr val="tx2"/>
                </a:solidFill>
                <a:latin typeface="Comic Sans MS" pitchFamily="66" charset="0"/>
              </a:rPr>
              <a:t>-</a:t>
            </a:r>
            <a:r>
              <a:rPr lang="en-US" sz="3600" dirty="0" smtClean="0">
                <a:solidFill>
                  <a:srgbClr val="FF0000"/>
                </a:solidFill>
                <a:latin typeface="Comic Sans MS" pitchFamily="66" charset="0"/>
              </a:rPr>
              <a:t>14</a:t>
            </a:r>
            <a:r>
              <a:rPr lang="en-US" sz="3600" baseline="30000" dirty="0" smtClean="0">
                <a:solidFill>
                  <a:srgbClr val="3366FF"/>
                </a:solidFill>
                <a:latin typeface="Comic Sans MS" pitchFamily="66" charset="0"/>
              </a:rPr>
              <a:t>th</a:t>
            </a:r>
            <a:r>
              <a:rPr lang="en-US" sz="3600" dirty="0" smtClean="0">
                <a:latin typeface="Comic Sans MS" pitchFamily="66" charset="0"/>
              </a:rPr>
              <a:t> </a:t>
            </a:r>
            <a:r>
              <a:rPr lang="en-US" sz="3600" dirty="0" smtClean="0">
                <a:solidFill>
                  <a:schemeClr val="tx2"/>
                </a:solidFill>
                <a:latin typeface="Comic Sans MS" pitchFamily="66" charset="0"/>
              </a:rPr>
              <a:t>,</a:t>
            </a:r>
            <a:r>
              <a:rPr lang="en-US" sz="3600" dirty="0" smtClean="0">
                <a:latin typeface="Comic Sans MS" pitchFamily="66" charset="0"/>
              </a:rPr>
              <a:t> </a:t>
            </a:r>
            <a:r>
              <a:rPr lang="en-US" sz="3600" dirty="0" smtClean="0">
                <a:solidFill>
                  <a:srgbClr val="FF0000"/>
                </a:solidFill>
                <a:latin typeface="Comic Sans MS" pitchFamily="66" charset="0"/>
              </a:rPr>
              <a:t>1861 </a:t>
            </a:r>
          </a:p>
        </p:txBody>
      </p:sp>
      <p:sp>
        <p:nvSpPr>
          <p:cNvPr id="40963" name="Content Placeholder 2"/>
          <p:cNvSpPr>
            <a:spLocks noGrp="1"/>
          </p:cNvSpPr>
          <p:nvPr>
            <p:ph idx="1"/>
          </p:nvPr>
        </p:nvSpPr>
        <p:spPr/>
        <p:txBody>
          <a:bodyPr/>
          <a:lstStyle/>
          <a:p>
            <a:pPr eaLnBrk="1" hangingPunct="1"/>
            <a:r>
              <a:rPr lang="en-US" sz="2000" dirty="0" smtClean="0">
                <a:solidFill>
                  <a:srgbClr val="FF0000"/>
                </a:solidFill>
                <a:latin typeface="Comic Sans MS" pitchFamily="66" charset="0"/>
              </a:rPr>
              <a:t>On April 10, 1861, General Beauregard, in command of the Confederate forces at Charleston, South Carolina, demanded the surrender of the Union, and when the Union refused the Confederates opened fire on the fort. </a:t>
            </a:r>
          </a:p>
          <a:p>
            <a:pPr eaLnBrk="1" hangingPunct="1"/>
            <a:r>
              <a:rPr lang="en-US" sz="2000" dirty="0" smtClean="0">
                <a:solidFill>
                  <a:srgbClr val="3366FF"/>
                </a:solidFill>
                <a:latin typeface="Comic Sans MS" pitchFamily="66" charset="0"/>
              </a:rPr>
              <a:t>The attack on Fort Sumter was the start of the Civil War.</a:t>
            </a:r>
          </a:p>
          <a:p>
            <a:pPr eaLnBrk="1" hangingPunct="1"/>
            <a:r>
              <a:rPr lang="en-US" sz="2000" dirty="0" smtClean="0">
                <a:latin typeface="Comic Sans MS" pitchFamily="66" charset="0"/>
              </a:rPr>
              <a:t>Although there were no casualties during the war, one Union artillerist was killed and three wounded when a cannon exploded prematurely while firing a salute during the evacuation on April 14</a:t>
            </a:r>
            <a:r>
              <a:rPr lang="en-US" sz="2000" baseline="30000" dirty="0" smtClean="0">
                <a:latin typeface="Comic Sans MS" pitchFamily="66" charset="0"/>
              </a:rPr>
              <a:t>th</a:t>
            </a:r>
            <a:r>
              <a:rPr lang="en-US" sz="2000" dirty="0" smtClean="0">
                <a:latin typeface="Comic Sans MS" pitchFamily="66" charset="0"/>
              </a:rPr>
              <a:t> . </a:t>
            </a:r>
          </a:p>
          <a:p>
            <a:pPr eaLnBrk="1" hangingPunct="1"/>
            <a:r>
              <a:rPr lang="en-US" sz="2000" dirty="0" smtClean="0">
                <a:solidFill>
                  <a:srgbClr val="FF0000"/>
                </a:solidFill>
                <a:latin typeface="Comic Sans MS" pitchFamily="66" charset="0"/>
              </a:rPr>
              <a:t>Confederates </a:t>
            </a:r>
            <a:r>
              <a:rPr lang="en-US" sz="2000" dirty="0" smtClean="0">
                <a:solidFill>
                  <a:srgbClr val="3366FF"/>
                </a:solidFill>
                <a:latin typeface="Comic Sans MS" pitchFamily="66" charset="0"/>
              </a:rPr>
              <a:t>walked away</a:t>
            </a:r>
            <a:r>
              <a:rPr lang="en-US" sz="2000" dirty="0" smtClean="0">
                <a:solidFill>
                  <a:srgbClr val="FF0000"/>
                </a:solidFill>
                <a:latin typeface="Comic Sans MS" pitchFamily="66" charset="0"/>
              </a:rPr>
              <a:t> </a:t>
            </a:r>
            <a:r>
              <a:rPr lang="en-US" sz="2000" dirty="0" smtClean="0">
                <a:solidFill>
                  <a:schemeClr val="tx2"/>
                </a:solidFill>
                <a:latin typeface="Comic Sans MS" pitchFamily="66" charset="0"/>
              </a:rPr>
              <a:t>with a victory.</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wipe(down)">
                                      <p:cBhvr>
                                        <p:cTn id="7" dur="580">
                                          <p:stCondLst>
                                            <p:cond delay="0"/>
                                          </p:stCondLst>
                                        </p:cTn>
                                        <p:tgtEl>
                                          <p:spTgt spid="40962"/>
                                        </p:tgtEl>
                                      </p:cBhvr>
                                    </p:animEffect>
                                    <p:anim calcmode="lin" valueType="num">
                                      <p:cBhvr>
                                        <p:cTn id="8" dur="1822" tmFilter="0,0; 0.14,0.36; 0.43,0.73; 0.71,0.91; 1.0,1.0">
                                          <p:stCondLst>
                                            <p:cond delay="0"/>
                                          </p:stCondLst>
                                        </p:cTn>
                                        <p:tgtEl>
                                          <p:spTgt spid="4096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6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6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6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62"/>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62"/>
                                        </p:tgtEl>
                                      </p:cBhvr>
                                      <p:to x="100000" y="60000"/>
                                    </p:animScale>
                                    <p:animScale>
                                      <p:cBhvr>
                                        <p:cTn id="14" dur="166" decel="50000">
                                          <p:stCondLst>
                                            <p:cond delay="676"/>
                                          </p:stCondLst>
                                        </p:cTn>
                                        <p:tgtEl>
                                          <p:spTgt spid="40962"/>
                                        </p:tgtEl>
                                      </p:cBhvr>
                                      <p:to x="100000" y="100000"/>
                                    </p:animScale>
                                    <p:animScale>
                                      <p:cBhvr>
                                        <p:cTn id="15" dur="26">
                                          <p:stCondLst>
                                            <p:cond delay="1312"/>
                                          </p:stCondLst>
                                        </p:cTn>
                                        <p:tgtEl>
                                          <p:spTgt spid="40962"/>
                                        </p:tgtEl>
                                      </p:cBhvr>
                                      <p:to x="100000" y="80000"/>
                                    </p:animScale>
                                    <p:animScale>
                                      <p:cBhvr>
                                        <p:cTn id="16" dur="166" decel="50000">
                                          <p:stCondLst>
                                            <p:cond delay="1338"/>
                                          </p:stCondLst>
                                        </p:cTn>
                                        <p:tgtEl>
                                          <p:spTgt spid="40962"/>
                                        </p:tgtEl>
                                      </p:cBhvr>
                                      <p:to x="100000" y="100000"/>
                                    </p:animScale>
                                    <p:animScale>
                                      <p:cBhvr>
                                        <p:cTn id="17" dur="26">
                                          <p:stCondLst>
                                            <p:cond delay="1642"/>
                                          </p:stCondLst>
                                        </p:cTn>
                                        <p:tgtEl>
                                          <p:spTgt spid="40962"/>
                                        </p:tgtEl>
                                      </p:cBhvr>
                                      <p:to x="100000" y="90000"/>
                                    </p:animScale>
                                    <p:animScale>
                                      <p:cBhvr>
                                        <p:cTn id="18" dur="166" decel="50000">
                                          <p:stCondLst>
                                            <p:cond delay="1668"/>
                                          </p:stCondLst>
                                        </p:cTn>
                                        <p:tgtEl>
                                          <p:spTgt spid="40962"/>
                                        </p:tgtEl>
                                      </p:cBhvr>
                                      <p:to x="100000" y="100000"/>
                                    </p:animScale>
                                    <p:animScale>
                                      <p:cBhvr>
                                        <p:cTn id="19" dur="26">
                                          <p:stCondLst>
                                            <p:cond delay="1808"/>
                                          </p:stCondLst>
                                        </p:cTn>
                                        <p:tgtEl>
                                          <p:spTgt spid="40962"/>
                                        </p:tgtEl>
                                      </p:cBhvr>
                                      <p:to x="100000" y="95000"/>
                                    </p:animScale>
                                    <p:animScale>
                                      <p:cBhvr>
                                        <p:cTn id="20" dur="166" decel="50000">
                                          <p:stCondLst>
                                            <p:cond delay="1834"/>
                                          </p:stCondLst>
                                        </p:cTn>
                                        <p:tgtEl>
                                          <p:spTgt spid="4096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4" presetClass="entr" presetSubtype="0" fill="hold" grpId="1" nodeType="clickEffect">
                                  <p:stCondLst>
                                    <p:cond delay="0"/>
                                  </p:stCondLst>
                                  <p:childTnLst>
                                    <p:set>
                                      <p:cBhvr>
                                        <p:cTn id="24" dur="1" fill="hold">
                                          <p:stCondLst>
                                            <p:cond delay="0"/>
                                          </p:stCondLst>
                                        </p:cTn>
                                        <p:tgtEl>
                                          <p:spTgt spid="40963">
                                            <p:txEl>
                                              <p:pRg st="0" end="0"/>
                                            </p:txEl>
                                          </p:spTgt>
                                        </p:tgtEl>
                                        <p:attrNameLst>
                                          <p:attrName>style.visibility</p:attrName>
                                        </p:attrNameLst>
                                      </p:cBhvr>
                                      <p:to>
                                        <p:strVal val="visible"/>
                                      </p:to>
                                    </p:set>
                                    <p:anim from="(-#ppt_w/2)" to="(#ppt_x)" calcmode="lin" valueType="num">
                                      <p:cBhvr>
                                        <p:cTn id="25" dur="600" fill="hold">
                                          <p:stCondLst>
                                            <p:cond delay="0"/>
                                          </p:stCondLst>
                                        </p:cTn>
                                        <p:tgtEl>
                                          <p:spTgt spid="40963">
                                            <p:txEl>
                                              <p:pRg st="0" end="0"/>
                                            </p:txEl>
                                          </p:spTgt>
                                        </p:tgtEl>
                                        <p:attrNameLst>
                                          <p:attrName>ppt_x</p:attrName>
                                        </p:attrNameLst>
                                      </p:cBhvr>
                                    </p:anim>
                                    <p:anim from="0" to="-1.0" calcmode="lin" valueType="num">
                                      <p:cBhvr>
                                        <p:cTn id="26" dur="200" decel="50000" autoRev="1" fill="hold">
                                          <p:stCondLst>
                                            <p:cond delay="600"/>
                                          </p:stCondLst>
                                        </p:cTn>
                                        <p:tgtEl>
                                          <p:spTgt spid="40963">
                                            <p:txEl>
                                              <p:pRg st="0" end="0"/>
                                            </p:txEl>
                                          </p:spTgt>
                                        </p:tgtEl>
                                        <p:attrNameLst>
                                          <p:attrName>xshear</p:attrName>
                                        </p:attrNameLst>
                                      </p:cBhvr>
                                    </p:anim>
                                    <p:animScale>
                                      <p:cBhvr>
                                        <p:cTn id="27" dur="200" decel="100000" autoRev="1" fill="hold">
                                          <p:stCondLst>
                                            <p:cond delay="600"/>
                                          </p:stCondLst>
                                        </p:cTn>
                                        <p:tgtEl>
                                          <p:spTgt spid="40963">
                                            <p:txEl>
                                              <p:pRg st="0" end="0"/>
                                            </p:txEl>
                                          </p:spTgt>
                                        </p:tgtEl>
                                      </p:cBhvr>
                                      <p:from x="100000" y="100000"/>
                                      <p:to x="80000" y="100000"/>
                                    </p:animScale>
                                    <p:anim by="(#ppt_h/3+#ppt_w*0.1)" calcmode="lin" valueType="num">
                                      <p:cBhvr additive="sum">
                                        <p:cTn id="28" dur="200" decel="100000" autoRev="1" fill="hold">
                                          <p:stCondLst>
                                            <p:cond delay="600"/>
                                          </p:stCondLst>
                                        </p:cTn>
                                        <p:tgtEl>
                                          <p:spTgt spid="40963">
                                            <p:txEl>
                                              <p:pRg st="0" end="0"/>
                                            </p:txEl>
                                          </p:spTgt>
                                        </p:tgtEl>
                                        <p:attrNameLst>
                                          <p:attrName>ppt_x</p:attrName>
                                        </p:attrNameLst>
                                      </p:cBhvr>
                                    </p:anim>
                                  </p:childTnLst>
                                </p:cTn>
                              </p:par>
                            </p:childTnLst>
                          </p:cTn>
                        </p:par>
                      </p:childTnLst>
                    </p:cTn>
                  </p:par>
                  <p:par>
                    <p:cTn id="29" fill="hold">
                      <p:stCondLst>
                        <p:cond delay="indefinite"/>
                      </p:stCondLst>
                      <p:childTnLst>
                        <p:par>
                          <p:cTn id="30" fill="hold">
                            <p:stCondLst>
                              <p:cond delay="0"/>
                            </p:stCondLst>
                            <p:childTnLst>
                              <p:par>
                                <p:cTn id="31" presetID="34" presetClass="entr" presetSubtype="0" fill="hold" grpId="1" nodeType="clickEffect">
                                  <p:stCondLst>
                                    <p:cond delay="0"/>
                                  </p:stCondLst>
                                  <p:childTnLst>
                                    <p:set>
                                      <p:cBhvr>
                                        <p:cTn id="32" dur="1" fill="hold">
                                          <p:stCondLst>
                                            <p:cond delay="0"/>
                                          </p:stCondLst>
                                        </p:cTn>
                                        <p:tgtEl>
                                          <p:spTgt spid="40963">
                                            <p:txEl>
                                              <p:pRg st="1" end="1"/>
                                            </p:txEl>
                                          </p:spTgt>
                                        </p:tgtEl>
                                        <p:attrNameLst>
                                          <p:attrName>style.visibility</p:attrName>
                                        </p:attrNameLst>
                                      </p:cBhvr>
                                      <p:to>
                                        <p:strVal val="visible"/>
                                      </p:to>
                                    </p:set>
                                    <p:anim from="(-#ppt_w/2)" to="(#ppt_x)" calcmode="lin" valueType="num">
                                      <p:cBhvr>
                                        <p:cTn id="33" dur="600" fill="hold">
                                          <p:stCondLst>
                                            <p:cond delay="0"/>
                                          </p:stCondLst>
                                        </p:cTn>
                                        <p:tgtEl>
                                          <p:spTgt spid="40963">
                                            <p:txEl>
                                              <p:pRg st="1" end="1"/>
                                            </p:txEl>
                                          </p:spTgt>
                                        </p:tgtEl>
                                        <p:attrNameLst>
                                          <p:attrName>ppt_x</p:attrName>
                                        </p:attrNameLst>
                                      </p:cBhvr>
                                    </p:anim>
                                    <p:anim from="0" to="-1.0" calcmode="lin" valueType="num">
                                      <p:cBhvr>
                                        <p:cTn id="34" dur="200" decel="50000" autoRev="1" fill="hold">
                                          <p:stCondLst>
                                            <p:cond delay="600"/>
                                          </p:stCondLst>
                                        </p:cTn>
                                        <p:tgtEl>
                                          <p:spTgt spid="40963">
                                            <p:txEl>
                                              <p:pRg st="1" end="1"/>
                                            </p:txEl>
                                          </p:spTgt>
                                        </p:tgtEl>
                                        <p:attrNameLst>
                                          <p:attrName>xshear</p:attrName>
                                        </p:attrNameLst>
                                      </p:cBhvr>
                                    </p:anim>
                                    <p:animScale>
                                      <p:cBhvr>
                                        <p:cTn id="35" dur="200" decel="100000" autoRev="1" fill="hold">
                                          <p:stCondLst>
                                            <p:cond delay="600"/>
                                          </p:stCondLst>
                                        </p:cTn>
                                        <p:tgtEl>
                                          <p:spTgt spid="40963">
                                            <p:txEl>
                                              <p:pRg st="1" end="1"/>
                                            </p:txEl>
                                          </p:spTgt>
                                        </p:tgtEl>
                                      </p:cBhvr>
                                      <p:from x="100000" y="100000"/>
                                      <p:to x="80000" y="100000"/>
                                    </p:animScale>
                                    <p:anim by="(#ppt_h/3+#ppt_w*0.1)" calcmode="lin" valueType="num">
                                      <p:cBhvr additive="sum">
                                        <p:cTn id="36" dur="200" decel="100000" autoRev="1" fill="hold">
                                          <p:stCondLst>
                                            <p:cond delay="600"/>
                                          </p:stCondLst>
                                        </p:cTn>
                                        <p:tgtEl>
                                          <p:spTgt spid="40963">
                                            <p:txEl>
                                              <p:pRg st="1" end="1"/>
                                            </p:txEl>
                                          </p:spTgt>
                                        </p:tgtEl>
                                        <p:attrNameLst>
                                          <p:attrName>ppt_x</p:attrName>
                                        </p:attrNameLst>
                                      </p:cBhvr>
                                    </p:anim>
                                  </p:childTnLst>
                                </p:cTn>
                              </p:par>
                            </p:childTnLst>
                          </p:cTn>
                        </p:par>
                      </p:childTnLst>
                    </p:cTn>
                  </p:par>
                  <p:par>
                    <p:cTn id="37" fill="hold">
                      <p:stCondLst>
                        <p:cond delay="indefinite"/>
                      </p:stCondLst>
                      <p:childTnLst>
                        <p:par>
                          <p:cTn id="38" fill="hold">
                            <p:stCondLst>
                              <p:cond delay="0"/>
                            </p:stCondLst>
                            <p:childTnLst>
                              <p:par>
                                <p:cTn id="39" presetID="34" presetClass="entr" presetSubtype="0" fill="hold" grpId="1" nodeType="clickEffect">
                                  <p:stCondLst>
                                    <p:cond delay="0"/>
                                  </p:stCondLst>
                                  <p:childTnLst>
                                    <p:set>
                                      <p:cBhvr>
                                        <p:cTn id="40" dur="1" fill="hold">
                                          <p:stCondLst>
                                            <p:cond delay="0"/>
                                          </p:stCondLst>
                                        </p:cTn>
                                        <p:tgtEl>
                                          <p:spTgt spid="40963">
                                            <p:txEl>
                                              <p:pRg st="2" end="2"/>
                                            </p:txEl>
                                          </p:spTgt>
                                        </p:tgtEl>
                                        <p:attrNameLst>
                                          <p:attrName>style.visibility</p:attrName>
                                        </p:attrNameLst>
                                      </p:cBhvr>
                                      <p:to>
                                        <p:strVal val="visible"/>
                                      </p:to>
                                    </p:set>
                                    <p:anim from="(-#ppt_w/2)" to="(#ppt_x)" calcmode="lin" valueType="num">
                                      <p:cBhvr>
                                        <p:cTn id="41" dur="600" fill="hold">
                                          <p:stCondLst>
                                            <p:cond delay="0"/>
                                          </p:stCondLst>
                                        </p:cTn>
                                        <p:tgtEl>
                                          <p:spTgt spid="40963">
                                            <p:txEl>
                                              <p:pRg st="2" end="2"/>
                                            </p:txEl>
                                          </p:spTgt>
                                        </p:tgtEl>
                                        <p:attrNameLst>
                                          <p:attrName>ppt_x</p:attrName>
                                        </p:attrNameLst>
                                      </p:cBhvr>
                                    </p:anim>
                                    <p:anim from="0" to="-1.0" calcmode="lin" valueType="num">
                                      <p:cBhvr>
                                        <p:cTn id="42" dur="200" decel="50000" autoRev="1" fill="hold">
                                          <p:stCondLst>
                                            <p:cond delay="600"/>
                                          </p:stCondLst>
                                        </p:cTn>
                                        <p:tgtEl>
                                          <p:spTgt spid="40963">
                                            <p:txEl>
                                              <p:pRg st="2" end="2"/>
                                            </p:txEl>
                                          </p:spTgt>
                                        </p:tgtEl>
                                        <p:attrNameLst>
                                          <p:attrName>xshear</p:attrName>
                                        </p:attrNameLst>
                                      </p:cBhvr>
                                    </p:anim>
                                    <p:animScale>
                                      <p:cBhvr>
                                        <p:cTn id="43" dur="200" decel="100000" autoRev="1" fill="hold">
                                          <p:stCondLst>
                                            <p:cond delay="600"/>
                                          </p:stCondLst>
                                        </p:cTn>
                                        <p:tgtEl>
                                          <p:spTgt spid="40963">
                                            <p:txEl>
                                              <p:pRg st="2" end="2"/>
                                            </p:txEl>
                                          </p:spTgt>
                                        </p:tgtEl>
                                      </p:cBhvr>
                                      <p:from x="100000" y="100000"/>
                                      <p:to x="80000" y="100000"/>
                                    </p:animScale>
                                    <p:anim by="(#ppt_h/3+#ppt_w*0.1)" calcmode="lin" valueType="num">
                                      <p:cBhvr additive="sum">
                                        <p:cTn id="44" dur="200" decel="100000" autoRev="1" fill="hold">
                                          <p:stCondLst>
                                            <p:cond delay="600"/>
                                          </p:stCondLst>
                                        </p:cTn>
                                        <p:tgtEl>
                                          <p:spTgt spid="40963">
                                            <p:txEl>
                                              <p:pRg st="2" end="2"/>
                                            </p:txEl>
                                          </p:spTgt>
                                        </p:tgtEl>
                                        <p:attrNameLst>
                                          <p:attrName>ppt_x</p:attrName>
                                        </p:attrNameLst>
                                      </p:cBhvr>
                                    </p:anim>
                                  </p:childTnLst>
                                </p:cTn>
                              </p:par>
                            </p:childTnLst>
                          </p:cTn>
                        </p:par>
                      </p:childTnLst>
                    </p:cTn>
                  </p:par>
                  <p:par>
                    <p:cTn id="45" fill="hold">
                      <p:stCondLst>
                        <p:cond delay="indefinite"/>
                      </p:stCondLst>
                      <p:childTnLst>
                        <p:par>
                          <p:cTn id="46" fill="hold">
                            <p:stCondLst>
                              <p:cond delay="0"/>
                            </p:stCondLst>
                            <p:childTnLst>
                              <p:par>
                                <p:cTn id="47" presetID="34" presetClass="entr" presetSubtype="0" fill="hold" grpId="1" nodeType="clickEffect">
                                  <p:stCondLst>
                                    <p:cond delay="0"/>
                                  </p:stCondLst>
                                  <p:childTnLst>
                                    <p:set>
                                      <p:cBhvr>
                                        <p:cTn id="48" dur="1" fill="hold">
                                          <p:stCondLst>
                                            <p:cond delay="0"/>
                                          </p:stCondLst>
                                        </p:cTn>
                                        <p:tgtEl>
                                          <p:spTgt spid="40963">
                                            <p:txEl>
                                              <p:pRg st="3" end="3"/>
                                            </p:txEl>
                                          </p:spTgt>
                                        </p:tgtEl>
                                        <p:attrNameLst>
                                          <p:attrName>style.visibility</p:attrName>
                                        </p:attrNameLst>
                                      </p:cBhvr>
                                      <p:to>
                                        <p:strVal val="visible"/>
                                      </p:to>
                                    </p:set>
                                    <p:anim from="(-#ppt_w/2)" to="(#ppt_x)" calcmode="lin" valueType="num">
                                      <p:cBhvr>
                                        <p:cTn id="49" dur="600" fill="hold">
                                          <p:stCondLst>
                                            <p:cond delay="0"/>
                                          </p:stCondLst>
                                        </p:cTn>
                                        <p:tgtEl>
                                          <p:spTgt spid="40963">
                                            <p:txEl>
                                              <p:pRg st="3" end="3"/>
                                            </p:txEl>
                                          </p:spTgt>
                                        </p:tgtEl>
                                        <p:attrNameLst>
                                          <p:attrName>ppt_x</p:attrName>
                                        </p:attrNameLst>
                                      </p:cBhvr>
                                    </p:anim>
                                    <p:anim from="0" to="-1.0" calcmode="lin" valueType="num">
                                      <p:cBhvr>
                                        <p:cTn id="50" dur="200" decel="50000" autoRev="1" fill="hold">
                                          <p:stCondLst>
                                            <p:cond delay="600"/>
                                          </p:stCondLst>
                                        </p:cTn>
                                        <p:tgtEl>
                                          <p:spTgt spid="40963">
                                            <p:txEl>
                                              <p:pRg st="3" end="3"/>
                                            </p:txEl>
                                          </p:spTgt>
                                        </p:tgtEl>
                                        <p:attrNameLst>
                                          <p:attrName>xshear</p:attrName>
                                        </p:attrNameLst>
                                      </p:cBhvr>
                                    </p:anim>
                                    <p:animScale>
                                      <p:cBhvr>
                                        <p:cTn id="51" dur="200" decel="100000" autoRev="1" fill="hold">
                                          <p:stCondLst>
                                            <p:cond delay="600"/>
                                          </p:stCondLst>
                                        </p:cTn>
                                        <p:tgtEl>
                                          <p:spTgt spid="40963">
                                            <p:txEl>
                                              <p:pRg st="3" end="3"/>
                                            </p:txEl>
                                          </p:spTgt>
                                        </p:tgtEl>
                                      </p:cBhvr>
                                      <p:from x="100000" y="100000"/>
                                      <p:to x="80000" y="100000"/>
                                    </p:animScale>
                                    <p:anim by="(#ppt_h/3+#ppt_w*0.1)" calcmode="lin" valueType="num">
                                      <p:cBhvr additive="sum">
                                        <p:cTn id="52" dur="200" decel="100000" autoRev="1" fill="hold">
                                          <p:stCondLst>
                                            <p:cond delay="600"/>
                                          </p:stCondLst>
                                        </p:cTn>
                                        <p:tgtEl>
                                          <p:spTgt spid="4096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TotalTime>
  <Words>476</Words>
  <Application>Microsoft Office PowerPoint</Application>
  <PresentationFormat>On-screen Show (4:3)</PresentationFormat>
  <Paragraphs>125</Paragraphs>
  <Slides>31</Slides>
  <Notes>1</Notes>
  <HiddenSlides>0</HiddenSlides>
  <MMClips>9</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1_Office Theme</vt:lpstr>
      <vt:lpstr>Civil War</vt:lpstr>
      <vt:lpstr> Union states </vt:lpstr>
      <vt:lpstr>Confederate States</vt:lpstr>
      <vt:lpstr>Border States</vt:lpstr>
      <vt:lpstr>Slide 5</vt:lpstr>
      <vt:lpstr>Slide 6</vt:lpstr>
      <vt:lpstr>Slide 7</vt:lpstr>
      <vt:lpstr>Alliances  -Britain and France</vt:lpstr>
      <vt:lpstr>Fort Sumter April 12th -14th , 1861 </vt:lpstr>
      <vt:lpstr>Slide 10</vt:lpstr>
      <vt:lpstr>1st Battle Of Bull Run  July 21st, 1861</vt:lpstr>
      <vt:lpstr>Slide 12</vt:lpstr>
      <vt:lpstr>Slide 13</vt:lpstr>
      <vt:lpstr>Battle Of Gettysburg July 1st -3rd , 1863</vt:lpstr>
      <vt:lpstr>Casualties</vt:lpstr>
      <vt:lpstr>Slide 16</vt:lpstr>
      <vt:lpstr>Second Battle Of Fort Fisher January 13th-15th , 1865</vt:lpstr>
      <vt:lpstr>Slide 18</vt:lpstr>
      <vt:lpstr>Slide 19</vt:lpstr>
      <vt:lpstr>Slide 20</vt:lpstr>
      <vt:lpstr>Slide 21</vt:lpstr>
      <vt:lpstr>Terms Of Surrender</vt:lpstr>
      <vt:lpstr>Slide 23</vt:lpstr>
      <vt:lpstr>Weapons D:</vt:lpstr>
      <vt:lpstr>Slide 25</vt:lpstr>
      <vt:lpstr>Transportation Horses, Wagons, Trains &amp; Ships </vt:lpstr>
      <vt:lpstr>Horses &amp; Wagons</vt:lpstr>
      <vt:lpstr>Trains</vt:lpstr>
      <vt:lpstr>Ships</vt:lpstr>
      <vt:lpstr>How The War Affected The USA…</vt:lpstr>
      <vt:lpstr>Slide 31</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dc:title>
  <dc:creator>taylor.guidi</dc:creator>
  <cp:lastModifiedBy>taylor.guidi</cp:lastModifiedBy>
  <cp:revision>44</cp:revision>
  <dcterms:created xsi:type="dcterms:W3CDTF">2011-03-21T15:10:05Z</dcterms:created>
  <dcterms:modified xsi:type="dcterms:W3CDTF">2011-03-29T14:58:10Z</dcterms:modified>
</cp:coreProperties>
</file>